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56"/>
  </p:notesMasterIdLst>
  <p:handoutMasterIdLst>
    <p:handoutMasterId r:id="rId57"/>
  </p:handoutMasterIdLst>
  <p:sldIdLst>
    <p:sldId id="256" r:id="rId5"/>
    <p:sldId id="283" r:id="rId6"/>
    <p:sldId id="328" r:id="rId7"/>
    <p:sldId id="327" r:id="rId8"/>
    <p:sldId id="285" r:id="rId9"/>
    <p:sldId id="330" r:id="rId10"/>
    <p:sldId id="335" r:id="rId11"/>
    <p:sldId id="332" r:id="rId12"/>
    <p:sldId id="334" r:id="rId13"/>
    <p:sldId id="346" r:id="rId14"/>
    <p:sldId id="337" r:id="rId15"/>
    <p:sldId id="349" r:id="rId16"/>
    <p:sldId id="347" r:id="rId17"/>
    <p:sldId id="350" r:id="rId18"/>
    <p:sldId id="338" r:id="rId19"/>
    <p:sldId id="391" r:id="rId20"/>
    <p:sldId id="352" r:id="rId21"/>
    <p:sldId id="353" r:id="rId22"/>
    <p:sldId id="358" r:id="rId23"/>
    <p:sldId id="359" r:id="rId24"/>
    <p:sldId id="361" r:id="rId25"/>
    <p:sldId id="362" r:id="rId26"/>
    <p:sldId id="363" r:id="rId27"/>
    <p:sldId id="364" r:id="rId28"/>
    <p:sldId id="365" r:id="rId29"/>
    <p:sldId id="366" r:id="rId30"/>
    <p:sldId id="360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90" r:id="rId43"/>
    <p:sldId id="387" r:id="rId44"/>
    <p:sldId id="379" r:id="rId45"/>
    <p:sldId id="380" r:id="rId46"/>
    <p:sldId id="355" r:id="rId47"/>
    <p:sldId id="382" r:id="rId48"/>
    <p:sldId id="383" r:id="rId49"/>
    <p:sldId id="384" r:id="rId50"/>
    <p:sldId id="385" r:id="rId51"/>
    <p:sldId id="381" r:id="rId52"/>
    <p:sldId id="340" r:id="rId53"/>
    <p:sldId id="356" r:id="rId54"/>
    <p:sldId id="386" r:id="rId5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256"/>
          </p14:sldIdLst>
        </p14:section>
        <p14:section name="디자인, 모핑, 주석 달기, 공동 작업, 입력하세요" id="{B9B51309-D148-4332-87C2-07BE32FBCA3B}">
          <p14:sldIdLst>
            <p14:sldId id="283"/>
            <p14:sldId id="328"/>
            <p14:sldId id="327"/>
            <p14:sldId id="285"/>
            <p14:sldId id="330"/>
            <p14:sldId id="335"/>
            <p14:sldId id="332"/>
            <p14:sldId id="334"/>
            <p14:sldId id="346"/>
            <p14:sldId id="337"/>
            <p14:sldId id="349"/>
            <p14:sldId id="347"/>
            <p14:sldId id="350"/>
            <p14:sldId id="338"/>
            <p14:sldId id="391"/>
            <p14:sldId id="352"/>
            <p14:sldId id="353"/>
            <p14:sldId id="358"/>
            <p14:sldId id="359"/>
            <p14:sldId id="361"/>
            <p14:sldId id="362"/>
            <p14:sldId id="363"/>
            <p14:sldId id="364"/>
            <p14:sldId id="365"/>
            <p14:sldId id="366"/>
            <p14:sldId id="360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90"/>
            <p14:sldId id="387"/>
            <p14:sldId id="379"/>
            <p14:sldId id="380"/>
            <p14:sldId id="355"/>
            <p14:sldId id="382"/>
            <p14:sldId id="383"/>
            <p14:sldId id="384"/>
            <p14:sldId id="385"/>
            <p14:sldId id="381"/>
            <p14:sldId id="340"/>
            <p14:sldId id="356"/>
            <p14:sldId id="386"/>
          </p14:sldIdLst>
        </p14:section>
        <p14:section name="자세한 정보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2F2F2"/>
    <a:srgbClr val="F5F5F5"/>
    <a:srgbClr val="923922"/>
    <a:srgbClr val="404040"/>
    <a:srgbClr val="D24726"/>
    <a:srgbClr val="FF9B45"/>
    <a:srgbClr val="DD462F"/>
    <a:srgbClr val="F8CFB6"/>
    <a:srgbClr val="F8C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35" autoAdjust="0"/>
    <p:restoredTop sz="94241" autoAdjust="0"/>
  </p:normalViewPr>
  <p:slideViewPr>
    <p:cSldViewPr snapToGrid="0">
      <p:cViewPr varScale="1">
        <p:scale>
          <a:sx n="115" d="100"/>
          <a:sy n="115" d="100"/>
        </p:scale>
        <p:origin x="84" y="312"/>
      </p:cViewPr>
      <p:guideLst>
        <p:guide orient="horz" pos="222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D2643D-B6A9-4AC1-B8EB-A6AD05FC01E1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45438DE-BD89-4105-B487-E68068808196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2400" dirty="0"/>
            <a:t>개인화부족</a:t>
          </a:r>
        </a:p>
      </dgm:t>
    </dgm:pt>
    <dgm:pt modelId="{82C075BA-92D0-4F7A-A4BA-62353E9F6495}" type="parTrans" cxnId="{989AB386-F516-4595-BF71-0E1A63F763EA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400"/>
        </a:p>
      </dgm:t>
    </dgm:pt>
    <dgm:pt modelId="{5BC3A726-5F22-4852-8E6C-44D68C0D8296}" type="sibTrans" cxnId="{989AB386-F516-4595-BF71-0E1A63F763EA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400"/>
        </a:p>
      </dgm:t>
    </dgm:pt>
    <dgm:pt modelId="{97408B05-BEEC-41C2-961F-945C1408E0BC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2400" dirty="0"/>
            <a:t>상호작용 및      참여부족</a:t>
          </a:r>
        </a:p>
      </dgm:t>
    </dgm:pt>
    <dgm:pt modelId="{38861938-5E06-42B7-AD51-741F317CA47A}" type="parTrans" cxnId="{0ACD6F8D-8D3D-4C28-AC4A-EA47CB4AA7A1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400"/>
        </a:p>
      </dgm:t>
    </dgm:pt>
    <dgm:pt modelId="{EC5F01E6-323D-4455-808B-96F2CDAD9FE8}" type="sibTrans" cxnId="{0ACD6F8D-8D3D-4C28-AC4A-EA47CB4AA7A1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400"/>
        </a:p>
      </dgm:t>
    </dgm:pt>
    <dgm:pt modelId="{2E75B489-E80E-414F-9F1D-DEEF51912A96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2400" dirty="0"/>
            <a:t>데이터활용의    제한</a:t>
          </a:r>
        </a:p>
      </dgm:t>
    </dgm:pt>
    <dgm:pt modelId="{3CB35EB2-709E-44F4-9DDE-8A09912FF67E}" type="parTrans" cxnId="{1561499B-F62C-406B-A283-B49F2F62C901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400"/>
        </a:p>
      </dgm:t>
    </dgm:pt>
    <dgm:pt modelId="{4D29572A-556B-4965-89D6-B6D4D3619D6E}" type="sibTrans" cxnId="{1561499B-F62C-406B-A283-B49F2F62C901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400"/>
        </a:p>
      </dgm:t>
    </dgm:pt>
    <dgm:pt modelId="{40191A91-5B07-48BA-A085-A066CD651EB3}">
      <dgm:prSet phldrT="[텍스트]" custT="1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sz="2400" dirty="0"/>
            <a:t>유연성 및         확장성 부족</a:t>
          </a:r>
        </a:p>
      </dgm:t>
    </dgm:pt>
    <dgm:pt modelId="{F65D68E7-6115-4B4D-97C9-901C221D4D63}" type="parTrans" cxnId="{9F8A8B35-88C4-4115-98BD-5E5D5AEE4476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400"/>
        </a:p>
      </dgm:t>
    </dgm:pt>
    <dgm:pt modelId="{F559200A-C7B2-481D-BE57-B5727D535FD8}" type="sibTrans" cxnId="{9F8A8B35-88C4-4115-98BD-5E5D5AEE4476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400"/>
        </a:p>
      </dgm:t>
    </dgm:pt>
    <dgm:pt modelId="{FC323D54-C8BA-4DC3-8F4D-B05414A35453}" type="pres">
      <dgm:prSet presAssocID="{EBD2643D-B6A9-4AC1-B8EB-A6AD05FC01E1}" presName="CompostProcess" presStyleCnt="0">
        <dgm:presLayoutVars>
          <dgm:dir/>
          <dgm:resizeHandles val="exact"/>
        </dgm:presLayoutVars>
      </dgm:prSet>
      <dgm:spPr/>
    </dgm:pt>
    <dgm:pt modelId="{C8B59CCB-E639-41A3-AC82-C6C7D89DFF9E}" type="pres">
      <dgm:prSet presAssocID="{EBD2643D-B6A9-4AC1-B8EB-A6AD05FC01E1}" presName="arrow" presStyleLbl="bgShp" presStyleIdx="0" presStyleCnt="1" custScaleX="117647" custLinFactNeighborX="207" custLinFactNeighborY="-10698"/>
      <dgm:spPr/>
    </dgm:pt>
    <dgm:pt modelId="{C32AB08D-B554-465F-831E-9B8F268A1F7E}" type="pres">
      <dgm:prSet presAssocID="{EBD2643D-B6A9-4AC1-B8EB-A6AD05FC01E1}" presName="linearProcess" presStyleCnt="0"/>
      <dgm:spPr/>
    </dgm:pt>
    <dgm:pt modelId="{6986B29D-073F-4B66-8BA0-22172ECCDDE7}" type="pres">
      <dgm:prSet presAssocID="{C45438DE-BD89-4105-B487-E68068808196}" presName="textNode" presStyleLbl="node1" presStyleIdx="0" presStyleCnt="4" custLinFactNeighborX="-3626" custLinFactNeighborY="1452">
        <dgm:presLayoutVars>
          <dgm:bulletEnabled val="1"/>
        </dgm:presLayoutVars>
      </dgm:prSet>
      <dgm:spPr/>
    </dgm:pt>
    <dgm:pt modelId="{37356F8B-EFE2-4FBB-84DD-AC51C58B68C9}" type="pres">
      <dgm:prSet presAssocID="{5BC3A726-5F22-4852-8E6C-44D68C0D8296}" presName="sibTrans" presStyleCnt="0"/>
      <dgm:spPr/>
    </dgm:pt>
    <dgm:pt modelId="{F3D3B70D-2EA3-47C3-88C3-EF39650EAC6C}" type="pres">
      <dgm:prSet presAssocID="{97408B05-BEEC-41C2-961F-945C1408E0BC}" presName="textNode" presStyleLbl="node1" presStyleIdx="1" presStyleCnt="4">
        <dgm:presLayoutVars>
          <dgm:bulletEnabled val="1"/>
        </dgm:presLayoutVars>
      </dgm:prSet>
      <dgm:spPr/>
    </dgm:pt>
    <dgm:pt modelId="{35ABBEED-E7E8-453C-AF72-DB474E1C6A73}" type="pres">
      <dgm:prSet presAssocID="{EC5F01E6-323D-4455-808B-96F2CDAD9FE8}" presName="sibTrans" presStyleCnt="0"/>
      <dgm:spPr/>
    </dgm:pt>
    <dgm:pt modelId="{6F904A40-5CC3-482B-BB51-76C8CEC7CDCF}" type="pres">
      <dgm:prSet presAssocID="{2E75B489-E80E-414F-9F1D-DEEF51912A96}" presName="textNode" presStyleLbl="node1" presStyleIdx="2" presStyleCnt="4">
        <dgm:presLayoutVars>
          <dgm:bulletEnabled val="1"/>
        </dgm:presLayoutVars>
      </dgm:prSet>
      <dgm:spPr/>
    </dgm:pt>
    <dgm:pt modelId="{2C94352F-FFEF-43DE-9622-B28E827CD98E}" type="pres">
      <dgm:prSet presAssocID="{4D29572A-556B-4965-89D6-B6D4D3619D6E}" presName="sibTrans" presStyleCnt="0"/>
      <dgm:spPr/>
    </dgm:pt>
    <dgm:pt modelId="{731FFE45-C856-4F23-94EF-7D97372F27CF}" type="pres">
      <dgm:prSet presAssocID="{40191A91-5B07-48BA-A085-A066CD651EB3}" presName="textNode" presStyleLbl="node1" presStyleIdx="3" presStyleCnt="4" custLinFactNeighborX="-22967" custLinFactNeighborY="-1682">
        <dgm:presLayoutVars>
          <dgm:bulletEnabled val="1"/>
        </dgm:presLayoutVars>
      </dgm:prSet>
      <dgm:spPr/>
    </dgm:pt>
  </dgm:ptLst>
  <dgm:cxnLst>
    <dgm:cxn modelId="{C3737125-E963-43FE-9EAE-50A2E13435B3}" type="presOf" srcId="{97408B05-BEEC-41C2-961F-945C1408E0BC}" destId="{F3D3B70D-2EA3-47C3-88C3-EF39650EAC6C}" srcOrd="0" destOrd="0" presId="urn:microsoft.com/office/officeart/2005/8/layout/hProcess9"/>
    <dgm:cxn modelId="{9F8A8B35-88C4-4115-98BD-5E5D5AEE4476}" srcId="{EBD2643D-B6A9-4AC1-B8EB-A6AD05FC01E1}" destId="{40191A91-5B07-48BA-A085-A066CD651EB3}" srcOrd="3" destOrd="0" parTransId="{F65D68E7-6115-4B4D-97C9-901C221D4D63}" sibTransId="{F559200A-C7B2-481D-BE57-B5727D535FD8}"/>
    <dgm:cxn modelId="{4C2B5144-A33A-4F04-AC7D-934EE7EC049A}" type="presOf" srcId="{2E75B489-E80E-414F-9F1D-DEEF51912A96}" destId="{6F904A40-5CC3-482B-BB51-76C8CEC7CDCF}" srcOrd="0" destOrd="0" presId="urn:microsoft.com/office/officeart/2005/8/layout/hProcess9"/>
    <dgm:cxn modelId="{F40E937F-B0F4-483A-96E4-4D7734BDBB22}" type="presOf" srcId="{40191A91-5B07-48BA-A085-A066CD651EB3}" destId="{731FFE45-C856-4F23-94EF-7D97372F27CF}" srcOrd="0" destOrd="0" presId="urn:microsoft.com/office/officeart/2005/8/layout/hProcess9"/>
    <dgm:cxn modelId="{989AB386-F516-4595-BF71-0E1A63F763EA}" srcId="{EBD2643D-B6A9-4AC1-B8EB-A6AD05FC01E1}" destId="{C45438DE-BD89-4105-B487-E68068808196}" srcOrd="0" destOrd="0" parTransId="{82C075BA-92D0-4F7A-A4BA-62353E9F6495}" sibTransId="{5BC3A726-5F22-4852-8E6C-44D68C0D8296}"/>
    <dgm:cxn modelId="{0ACD6F8D-8D3D-4C28-AC4A-EA47CB4AA7A1}" srcId="{EBD2643D-B6A9-4AC1-B8EB-A6AD05FC01E1}" destId="{97408B05-BEEC-41C2-961F-945C1408E0BC}" srcOrd="1" destOrd="0" parTransId="{38861938-5E06-42B7-AD51-741F317CA47A}" sibTransId="{EC5F01E6-323D-4455-808B-96F2CDAD9FE8}"/>
    <dgm:cxn modelId="{A339898F-5589-4B17-A729-FC9B8C802B8F}" type="presOf" srcId="{EBD2643D-B6A9-4AC1-B8EB-A6AD05FC01E1}" destId="{FC323D54-C8BA-4DC3-8F4D-B05414A35453}" srcOrd="0" destOrd="0" presId="urn:microsoft.com/office/officeart/2005/8/layout/hProcess9"/>
    <dgm:cxn modelId="{1561499B-F62C-406B-A283-B49F2F62C901}" srcId="{EBD2643D-B6A9-4AC1-B8EB-A6AD05FC01E1}" destId="{2E75B489-E80E-414F-9F1D-DEEF51912A96}" srcOrd="2" destOrd="0" parTransId="{3CB35EB2-709E-44F4-9DDE-8A09912FF67E}" sibTransId="{4D29572A-556B-4965-89D6-B6D4D3619D6E}"/>
    <dgm:cxn modelId="{81F705FB-8F3A-45F8-AA9E-81368E28FDFD}" type="presOf" srcId="{C45438DE-BD89-4105-B487-E68068808196}" destId="{6986B29D-073F-4B66-8BA0-22172ECCDDE7}" srcOrd="0" destOrd="0" presId="urn:microsoft.com/office/officeart/2005/8/layout/hProcess9"/>
    <dgm:cxn modelId="{34CBD5E4-A00B-48FF-B8F3-9FEC0FAFAFC3}" type="presParOf" srcId="{FC323D54-C8BA-4DC3-8F4D-B05414A35453}" destId="{C8B59CCB-E639-41A3-AC82-C6C7D89DFF9E}" srcOrd="0" destOrd="0" presId="urn:microsoft.com/office/officeart/2005/8/layout/hProcess9"/>
    <dgm:cxn modelId="{12A9DB01-3C43-4EE6-B915-2EF0121C16C4}" type="presParOf" srcId="{FC323D54-C8BA-4DC3-8F4D-B05414A35453}" destId="{C32AB08D-B554-465F-831E-9B8F268A1F7E}" srcOrd="1" destOrd="0" presId="urn:microsoft.com/office/officeart/2005/8/layout/hProcess9"/>
    <dgm:cxn modelId="{8B22A2C2-27EC-42BB-BC05-B206F1BFADF9}" type="presParOf" srcId="{C32AB08D-B554-465F-831E-9B8F268A1F7E}" destId="{6986B29D-073F-4B66-8BA0-22172ECCDDE7}" srcOrd="0" destOrd="0" presId="urn:microsoft.com/office/officeart/2005/8/layout/hProcess9"/>
    <dgm:cxn modelId="{3B9D3008-868F-4633-8B24-B266DD61AADC}" type="presParOf" srcId="{C32AB08D-B554-465F-831E-9B8F268A1F7E}" destId="{37356F8B-EFE2-4FBB-84DD-AC51C58B68C9}" srcOrd="1" destOrd="0" presId="urn:microsoft.com/office/officeart/2005/8/layout/hProcess9"/>
    <dgm:cxn modelId="{E6DCB268-DC8A-42AC-BACC-14EE7A3BEABB}" type="presParOf" srcId="{C32AB08D-B554-465F-831E-9B8F268A1F7E}" destId="{F3D3B70D-2EA3-47C3-88C3-EF39650EAC6C}" srcOrd="2" destOrd="0" presId="urn:microsoft.com/office/officeart/2005/8/layout/hProcess9"/>
    <dgm:cxn modelId="{5557EF2B-1317-4BA1-B3FC-D720068C670C}" type="presParOf" srcId="{C32AB08D-B554-465F-831E-9B8F268A1F7E}" destId="{35ABBEED-E7E8-453C-AF72-DB474E1C6A73}" srcOrd="3" destOrd="0" presId="urn:microsoft.com/office/officeart/2005/8/layout/hProcess9"/>
    <dgm:cxn modelId="{6F3631CB-3962-47FE-BA58-36EE40947D23}" type="presParOf" srcId="{C32AB08D-B554-465F-831E-9B8F268A1F7E}" destId="{6F904A40-5CC3-482B-BB51-76C8CEC7CDCF}" srcOrd="4" destOrd="0" presId="urn:microsoft.com/office/officeart/2005/8/layout/hProcess9"/>
    <dgm:cxn modelId="{74EC1237-4EC3-44D8-96AA-6720165F3D07}" type="presParOf" srcId="{C32AB08D-B554-465F-831E-9B8F268A1F7E}" destId="{2C94352F-FFEF-43DE-9622-B28E827CD98E}" srcOrd="5" destOrd="0" presId="urn:microsoft.com/office/officeart/2005/8/layout/hProcess9"/>
    <dgm:cxn modelId="{FEA7F4C6-6213-4E9C-BD9E-3B8A495C6C01}" type="presParOf" srcId="{C32AB08D-B554-465F-831E-9B8F268A1F7E}" destId="{731FFE45-C856-4F23-94EF-7D97372F27C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59CCB-E639-41A3-AC82-C6C7D89DFF9E}">
      <dsp:nvSpPr>
        <dsp:cNvPr id="0" name=""/>
        <dsp:cNvSpPr/>
      </dsp:nvSpPr>
      <dsp:spPr>
        <a:xfrm>
          <a:off x="5" y="0"/>
          <a:ext cx="11523763" cy="258988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86B29D-073F-4B66-8BA0-22172ECCDDE7}">
      <dsp:nvSpPr>
        <dsp:cNvPr id="0" name=""/>
        <dsp:cNvSpPr/>
      </dsp:nvSpPr>
      <dsp:spPr>
        <a:xfrm>
          <a:off x="0" y="792007"/>
          <a:ext cx="2594430" cy="10359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개인화부족</a:t>
          </a:r>
        </a:p>
      </dsp:txBody>
      <dsp:txXfrm>
        <a:off x="50571" y="842578"/>
        <a:ext cx="2493288" cy="934812"/>
      </dsp:txXfrm>
    </dsp:sp>
    <dsp:sp modelId="{F3D3B70D-2EA3-47C3-88C3-EF39650EAC6C}">
      <dsp:nvSpPr>
        <dsp:cNvPr id="0" name=""/>
        <dsp:cNvSpPr/>
      </dsp:nvSpPr>
      <dsp:spPr>
        <a:xfrm>
          <a:off x="2978392" y="776965"/>
          <a:ext cx="2594430" cy="10359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상호작용 및      참여부족</a:t>
          </a:r>
        </a:p>
      </dsp:txBody>
      <dsp:txXfrm>
        <a:off x="3028963" y="827536"/>
        <a:ext cx="2493288" cy="934812"/>
      </dsp:txXfrm>
    </dsp:sp>
    <dsp:sp modelId="{6F904A40-5CC3-482B-BB51-76C8CEC7CDCF}">
      <dsp:nvSpPr>
        <dsp:cNvPr id="0" name=""/>
        <dsp:cNvSpPr/>
      </dsp:nvSpPr>
      <dsp:spPr>
        <a:xfrm>
          <a:off x="5950946" y="776965"/>
          <a:ext cx="2594430" cy="10359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데이터활용의    제한</a:t>
          </a:r>
        </a:p>
      </dsp:txBody>
      <dsp:txXfrm>
        <a:off x="6001517" y="827536"/>
        <a:ext cx="2493288" cy="934812"/>
      </dsp:txXfrm>
    </dsp:sp>
    <dsp:sp modelId="{731FFE45-C856-4F23-94EF-7D97372F27CF}">
      <dsp:nvSpPr>
        <dsp:cNvPr id="0" name=""/>
        <dsp:cNvSpPr/>
      </dsp:nvSpPr>
      <dsp:spPr>
        <a:xfrm>
          <a:off x="8836656" y="759541"/>
          <a:ext cx="2594430" cy="10359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유연성 및         확장성 부족</a:t>
          </a:r>
        </a:p>
      </dsp:txBody>
      <dsp:txXfrm>
        <a:off x="8887227" y="810112"/>
        <a:ext cx="2493288" cy="9348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615A47-BAB8-40E2-A1ED-9E90A072AC00}" type="datetime1">
              <a:rPr lang="ko-KR" altLang="en-US" smtClean="0">
                <a:latin typeface="+mj-ea"/>
                <a:ea typeface="+mj-ea"/>
              </a:rPr>
              <a:pPr rtl="0"/>
              <a:t>2024-01-06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ko-KR" smtClean="0">
                <a:latin typeface="+mj-ea"/>
                <a:ea typeface="+mj-ea"/>
              </a:rPr>
              <a:pPr rtl="0"/>
              <a:t>‹#›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C06A2C1-A9EB-4898-A387-106DFED4BED0}" type="datetime1">
              <a:rPr lang="ko-KR" altLang="en-US" smtClean="0"/>
              <a:pPr/>
              <a:t>2024-01-06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j-ea"/>
                <a:ea typeface="+mj-ea"/>
              </a:defRPr>
            </a:lvl1pPr>
          </a:lstStyle>
          <a:p>
            <a:fld id="{DF61EA0F-A667-4B49-8422-0062BC55E24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/>
              <a:pPr rtl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75414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1380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29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noProof="0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altLang="ko-KR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7429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96fd5876e_0_9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96fd5876e_0_9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600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81431" y="265176"/>
            <a:ext cx="11683049" cy="633243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 편집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251E580-5B2E-4394-B678-B35A13AF12AB}" type="datetime1">
              <a:rPr lang="ko-KR" altLang="en-US" smtClean="0"/>
              <a:pPr/>
              <a:t>2024-01-06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pic>
        <p:nvPicPr>
          <p:cNvPr id="13" name="Picture 7" descr="C:\Users\TOMPSON\Desktop\img_ssac_intro-removebg-preview.png"/>
          <p:cNvPicPr>
            <a:picLocks noChangeAspect="1" noChangeArrowheads="1"/>
          </p:cNvPicPr>
          <p:nvPr userDrawn="1"/>
        </p:nvPicPr>
        <p:blipFill>
          <a:blip r:embed="rId2">
            <a:lum bright="-11000"/>
          </a:blip>
          <a:srcRect/>
          <a:stretch>
            <a:fillRect/>
          </a:stretch>
        </p:blipFill>
        <p:spPr bwMode="auto">
          <a:xfrm>
            <a:off x="10270065" y="218484"/>
            <a:ext cx="1902375" cy="10007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마스터 텍스트 스타일 편집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319489"/>
            <a:ext cx="6238688" cy="1748545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188"/>
            <a:ext cx="4966447" cy="6876075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548640">
            <a:noAutofit/>
          </a:bodyPr>
          <a:lstStyle>
            <a:lvl1pPr marL="0" indent="0" algn="ctr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1872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319489"/>
            <a:ext cx="6238688" cy="1748545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188"/>
            <a:ext cx="4966447" cy="6876075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548640">
            <a:noAutofit/>
          </a:bodyPr>
          <a:lstStyle>
            <a:lvl1pPr marL="0" indent="0" algn="ctr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1872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Fira Sans Extra Condensed Black" panose="020B0A030500000200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0191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319489"/>
            <a:ext cx="6238688" cy="1748545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188"/>
            <a:ext cx="4966447" cy="6876075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tIns="548640">
            <a:noAutofit/>
          </a:bodyPr>
          <a:lstStyle>
            <a:lvl1pPr marL="0" indent="0" algn="ctr">
              <a:buNone/>
              <a:defRPr sz="200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picture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object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1872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62FCE74-EE6D-4D5E-B85A-251D801DD7C5}" type="datetime1">
              <a:rPr lang="ko-KR" altLang="en-US" smtClean="0"/>
              <a:pPr/>
              <a:t>2024-01-06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02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574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svg"/><Relationship Id="rId18" Type="http://schemas.openxmlformats.org/officeDocument/2006/relationships/image" Target="../media/image37.png"/><Relationship Id="rId3" Type="http://schemas.openxmlformats.org/officeDocument/2006/relationships/image" Target="../media/image22.svg"/><Relationship Id="rId21" Type="http://schemas.openxmlformats.org/officeDocument/2006/relationships/image" Target="../media/image40.svg"/><Relationship Id="rId7" Type="http://schemas.openxmlformats.org/officeDocument/2006/relationships/image" Target="../media/image26.svg"/><Relationship Id="rId12" Type="http://schemas.openxmlformats.org/officeDocument/2006/relationships/image" Target="../media/image31.png"/><Relationship Id="rId17" Type="http://schemas.openxmlformats.org/officeDocument/2006/relationships/image" Target="../media/image36.sv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svg"/><Relationship Id="rId24" Type="http://schemas.openxmlformats.org/officeDocument/2006/relationships/image" Target="../media/image43.png"/><Relationship Id="rId5" Type="http://schemas.openxmlformats.org/officeDocument/2006/relationships/image" Target="../media/image24.svg"/><Relationship Id="rId15" Type="http://schemas.openxmlformats.org/officeDocument/2006/relationships/image" Target="../media/image34.svg"/><Relationship Id="rId23" Type="http://schemas.openxmlformats.org/officeDocument/2006/relationships/image" Target="../media/image42.svg"/><Relationship Id="rId10" Type="http://schemas.openxmlformats.org/officeDocument/2006/relationships/image" Target="../media/image29.png"/><Relationship Id="rId19" Type="http://schemas.openxmlformats.org/officeDocument/2006/relationships/image" Target="../media/image38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623996" y="1325513"/>
            <a:ext cx="7365821" cy="1930094"/>
          </a:xfrm>
        </p:spPr>
        <p:txBody>
          <a:bodyPr rtlCol="0" anchor="ctr" anchorCtr="0">
            <a:normAutofit/>
          </a:bodyPr>
          <a:lstStyle/>
          <a:p>
            <a:pPr algn="ctr"/>
            <a:r>
              <a:rPr lang="en-US" altLang="ko-KR" sz="4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 AI</a:t>
            </a:r>
            <a:r>
              <a:rPr lang="ko-KR" altLang="en-US" sz="4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면접 서비스를 탑재한</a:t>
            </a:r>
            <a:br>
              <a:rPr lang="en-US" altLang="ko-KR" sz="4800" b="1" dirty="0">
                <a:latin typeface="Dubai Medium" panose="020B0603030403030204" pitchFamily="34" charset="-78"/>
                <a:cs typeface="Dubai Medium" panose="020B0603030403030204" pitchFamily="34" charset="-78"/>
              </a:rPr>
            </a:br>
            <a:r>
              <a:rPr lang="en-US" altLang="ko-KR" sz="4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E-Learning System </a:t>
            </a:r>
            <a:endParaRPr lang="ko-KR" altLang="en-US" sz="4800" b="1" dirty="0"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1688124" y="2589328"/>
            <a:ext cx="9207835" cy="1679344"/>
          </a:xfrm>
        </p:spPr>
        <p:txBody>
          <a:bodyPr rtlCol="0">
            <a:normAutofit fontScale="85000" lnSpcReduction="10000"/>
          </a:bodyPr>
          <a:lstStyle/>
          <a:p>
            <a:pPr marL="0" indent="0" algn="ctr" rtl="0">
              <a:buNone/>
            </a:pPr>
            <a:endParaRPr lang="en-US" altLang="ko-KR" sz="2400" dirty="0"/>
          </a:p>
          <a:p>
            <a:pPr marL="0" indent="0" algn="ctr" rtl="0">
              <a:buNone/>
            </a:pPr>
            <a:r>
              <a:rPr lang="ko-KR" altLang="en-US" sz="3100" b="1" dirty="0"/>
              <a:t>새싹</a:t>
            </a:r>
            <a:r>
              <a:rPr lang="en-US" altLang="ko-KR" sz="3100" b="1" dirty="0"/>
              <a:t>(</a:t>
            </a:r>
            <a:r>
              <a:rPr lang="en-US" altLang="ko-KR" sz="3100" b="1" dirty="0" err="1"/>
              <a:t>SeSAC</a:t>
            </a:r>
            <a:r>
              <a:rPr lang="en-US" altLang="ko-KR" sz="3100" b="1" dirty="0"/>
              <a:t>) </a:t>
            </a:r>
            <a:r>
              <a:rPr lang="ko-KR" altLang="en-US" sz="3100" b="1" dirty="0"/>
              <a:t>금천</a:t>
            </a:r>
            <a:r>
              <a:rPr lang="en-US" altLang="ko-KR" sz="3100" b="1" dirty="0"/>
              <a:t>3</a:t>
            </a:r>
            <a:r>
              <a:rPr lang="ko-KR" altLang="en-US" sz="3100" b="1" dirty="0"/>
              <a:t>기 </a:t>
            </a:r>
            <a:r>
              <a:rPr lang="en-US" altLang="ko-KR" sz="3100" b="1" dirty="0"/>
              <a:t>AI</a:t>
            </a:r>
            <a:r>
              <a:rPr lang="ko-KR" altLang="en-US" sz="3100" b="1" dirty="0"/>
              <a:t>융합서비스 개발자 양성과정 </a:t>
            </a:r>
            <a:r>
              <a:rPr lang="en-US" altLang="ko-KR" sz="3100" b="1" dirty="0"/>
              <a:t>3</a:t>
            </a:r>
            <a:r>
              <a:rPr lang="ko-KR" altLang="en-US" sz="3100" b="1" dirty="0"/>
              <a:t>기</a:t>
            </a:r>
            <a:endParaRPr lang="en-US" altLang="ko-KR" sz="3100" b="1" dirty="0"/>
          </a:p>
          <a:p>
            <a:pPr marL="0" indent="0" algn="r" rtl="0">
              <a:buNone/>
            </a:pPr>
            <a:endParaRPr lang="en-US" altLang="ko-KR" sz="3200" b="1" dirty="0"/>
          </a:p>
          <a:p>
            <a:pPr marL="0" indent="0" algn="r" rtl="0">
              <a:buNone/>
            </a:pPr>
            <a:endParaRPr lang="ko-KR" altLang="en-US" sz="2400" dirty="0"/>
          </a:p>
        </p:txBody>
      </p:sp>
      <p:pic>
        <p:nvPicPr>
          <p:cNvPr id="1027" name="Picture 3" descr="C:\Users\TOMPSON\Desktop\logo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68" y="5057777"/>
            <a:ext cx="1378525" cy="1464015"/>
          </a:xfrm>
          <a:prstGeom prst="rect">
            <a:avLst/>
          </a:prstGeom>
          <a:noFill/>
        </p:spPr>
      </p:pic>
      <p:pic>
        <p:nvPicPr>
          <p:cNvPr id="1031" name="Picture 7" descr="C:\Users\TOMPSON\Desktop\img_ssac_intro-removebg-preview.png"/>
          <p:cNvPicPr>
            <a:picLocks noChangeAspect="1" noChangeArrowheads="1"/>
          </p:cNvPicPr>
          <p:nvPr/>
        </p:nvPicPr>
        <p:blipFill>
          <a:blip r:embed="rId4">
            <a:lum bright="20000"/>
          </a:blip>
          <a:srcRect/>
          <a:stretch>
            <a:fillRect/>
          </a:stretch>
        </p:blipFill>
        <p:spPr bwMode="auto">
          <a:xfrm>
            <a:off x="9940020" y="110067"/>
            <a:ext cx="2116508" cy="1215446"/>
          </a:xfrm>
          <a:prstGeom prst="rect">
            <a:avLst/>
          </a:prstGeom>
          <a:noFill/>
        </p:spPr>
      </p:pic>
      <p:sp>
        <p:nvSpPr>
          <p:cNvPr id="6" name="부제 2"/>
          <p:cNvSpPr txBox="1">
            <a:spLocks/>
          </p:cNvSpPr>
          <p:nvPr/>
        </p:nvSpPr>
        <p:spPr>
          <a:xfrm>
            <a:off x="568319" y="489693"/>
            <a:ext cx="2782655" cy="7210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Final</a:t>
            </a:r>
            <a:r>
              <a:rPr kumimoji="0" lang="en-US" altLang="ko-KR" sz="2400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Project( Draft)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21222F-F450-4158-AF82-B11CC4A65E37}"/>
              </a:ext>
            </a:extLst>
          </p:cNvPr>
          <p:cNvSpPr/>
          <p:nvPr/>
        </p:nvSpPr>
        <p:spPr>
          <a:xfrm>
            <a:off x="4942049" y="6148306"/>
            <a:ext cx="2852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b="1"/>
              <a:t>글로벌 소프트웨어 캠퍼스</a:t>
            </a:r>
            <a:endParaRPr lang="en-US" altLang="ko-KR" b="1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42EBBB5-88C0-44FD-A2E5-9F13082469F8}"/>
              </a:ext>
            </a:extLst>
          </p:cNvPr>
          <p:cNvSpPr/>
          <p:nvPr/>
        </p:nvSpPr>
        <p:spPr>
          <a:xfrm>
            <a:off x="3350974" y="4519422"/>
            <a:ext cx="623431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 err="1"/>
              <a:t>팀명</a:t>
            </a:r>
            <a:r>
              <a:rPr lang="en-US" altLang="ko-KR" sz="2800" b="1" dirty="0"/>
              <a:t>: AI LAB</a:t>
            </a:r>
          </a:p>
          <a:p>
            <a:pPr algn="ctr"/>
            <a:endParaRPr lang="en-US" altLang="ko-KR" sz="2800" b="1" dirty="0"/>
          </a:p>
          <a:p>
            <a:pPr algn="ctr"/>
            <a:r>
              <a:rPr lang="ko-KR" altLang="en-US" sz="2000" b="1" dirty="0"/>
              <a:t>팀원</a:t>
            </a:r>
            <a:r>
              <a:rPr lang="en-US" altLang="ko-KR" sz="2000" b="1" dirty="0"/>
              <a:t>: </a:t>
            </a:r>
            <a:r>
              <a:rPr lang="ko-KR" altLang="en-US" sz="2000" b="1" dirty="0" err="1"/>
              <a:t>지현욱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이상진</a:t>
            </a:r>
            <a:r>
              <a:rPr lang="en-US" altLang="ko-KR" sz="2000" b="1" dirty="0"/>
              <a:t>, </a:t>
            </a:r>
            <a:r>
              <a:rPr lang="ko-KR" altLang="en-US" sz="2000" b="1" dirty="0" err="1"/>
              <a:t>임규상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이동은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이재열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문성민</a:t>
            </a:r>
            <a:endParaRPr lang="en-US" altLang="ko-KR" sz="2000" b="1" dirty="0"/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7266" y="338666"/>
            <a:ext cx="9482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/>
              <a:t>2.AI</a:t>
            </a:r>
            <a:r>
              <a:rPr lang="ko-KR" altLang="en-US" sz="4400" b="1" dirty="0"/>
              <a:t>면접 시스템</a:t>
            </a:r>
            <a:endParaRPr lang="ko-KR" alt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694263" y="1583266"/>
            <a:ext cx="1123526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AI </a:t>
            </a:r>
            <a:r>
              <a:rPr lang="ko-KR" altLang="en-US" sz="3600" dirty="0"/>
              <a:t>기반으로</a:t>
            </a:r>
            <a:r>
              <a:rPr lang="en-US" altLang="ko-KR" sz="3600" dirty="0"/>
              <a:t>, </a:t>
            </a:r>
            <a:r>
              <a:rPr lang="ko-KR" altLang="en-US" sz="3600" dirty="0"/>
              <a:t>음성 및 영상 인식</a:t>
            </a:r>
            <a:r>
              <a:rPr lang="en-US" altLang="ko-KR" sz="3600" dirty="0"/>
              <a:t>, </a:t>
            </a:r>
            <a:r>
              <a:rPr lang="ko-KR" altLang="en-US" sz="3600" dirty="0"/>
              <a:t>자연어 처리를 활용해  지원자의  </a:t>
            </a:r>
            <a:r>
              <a:rPr lang="ko-KR" altLang="en-US" sz="3600" dirty="0" err="1"/>
              <a:t>면접시</a:t>
            </a:r>
            <a:r>
              <a:rPr lang="ko-KR" altLang="en-US" sz="3600" dirty="0"/>
              <a:t> 표정</a:t>
            </a:r>
            <a:r>
              <a:rPr lang="en-US" altLang="ko-KR" sz="3600" dirty="0"/>
              <a:t>, </a:t>
            </a:r>
            <a:r>
              <a:rPr lang="ko-KR" altLang="en-US" sz="3600" dirty="0"/>
              <a:t>감정</a:t>
            </a:r>
            <a:r>
              <a:rPr lang="en-US" altLang="ko-KR" sz="3600" dirty="0"/>
              <a:t>, </a:t>
            </a:r>
            <a:r>
              <a:rPr lang="ko-KR" altLang="en-US" sz="3600" dirty="0"/>
              <a:t>태도</a:t>
            </a:r>
            <a:r>
              <a:rPr lang="en-US" altLang="ko-KR" sz="3600" dirty="0"/>
              <a:t>, </a:t>
            </a:r>
            <a:r>
              <a:rPr lang="ko-KR" altLang="en-US" sz="3600" dirty="0"/>
              <a:t>발언내용 등을 분석해 지원자를 다면적으로 평가하고자 함</a:t>
            </a:r>
            <a:r>
              <a:rPr lang="en-US" altLang="ko-KR" sz="3600"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668BD4-7CF0-4E76-AE30-AA9E4051E3BB}"/>
              </a:ext>
            </a:extLst>
          </p:cNvPr>
          <p:cNvSpPr txBox="1"/>
          <p:nvPr/>
        </p:nvSpPr>
        <p:spPr>
          <a:xfrm>
            <a:off x="883663" y="3734440"/>
            <a:ext cx="11164901" cy="2481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rgbClr val="0000FF"/>
                </a:solidFill>
              </a:rPr>
              <a:t>시각분야</a:t>
            </a:r>
            <a:r>
              <a:rPr lang="en-US" altLang="ko-KR" sz="3600" b="1" dirty="0">
                <a:solidFill>
                  <a:srgbClr val="0000FF"/>
                </a:solidFill>
              </a:rPr>
              <a:t>: </a:t>
            </a:r>
            <a:r>
              <a:rPr lang="ko-KR" altLang="en-US" sz="3600" b="1" dirty="0">
                <a:solidFill>
                  <a:srgbClr val="0000FF"/>
                </a:solidFill>
              </a:rPr>
              <a:t>얼굴감정인식</a:t>
            </a:r>
            <a:r>
              <a:rPr lang="en-US" altLang="ko-KR" sz="3600" b="1" dirty="0">
                <a:solidFill>
                  <a:srgbClr val="0000FF"/>
                </a:solidFill>
              </a:rPr>
              <a:t>, </a:t>
            </a:r>
            <a:r>
              <a:rPr lang="ko-KR" altLang="en-US" sz="3600" b="1" dirty="0">
                <a:solidFill>
                  <a:srgbClr val="0000FF"/>
                </a:solidFill>
              </a:rPr>
              <a:t>시선처리 여부판단</a:t>
            </a:r>
            <a:endParaRPr lang="en-US" altLang="ko-KR" sz="3600" b="1" dirty="0">
              <a:solidFill>
                <a:srgbClr val="0000FF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rgbClr val="0000FF"/>
                </a:solidFill>
              </a:rPr>
              <a:t>음성분야</a:t>
            </a:r>
            <a:r>
              <a:rPr lang="en-US" altLang="ko-KR" sz="3600" b="1" dirty="0">
                <a:solidFill>
                  <a:srgbClr val="0000FF"/>
                </a:solidFill>
              </a:rPr>
              <a:t>: </a:t>
            </a:r>
            <a:r>
              <a:rPr lang="ko-KR" altLang="en-US" sz="3600" b="1" dirty="0">
                <a:solidFill>
                  <a:srgbClr val="0000FF"/>
                </a:solidFill>
              </a:rPr>
              <a:t>음성에서 감정인식</a:t>
            </a:r>
            <a:endParaRPr lang="en-US" altLang="ko-KR" sz="3600" b="1" dirty="0">
              <a:solidFill>
                <a:srgbClr val="0000FF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rgbClr val="0000FF"/>
                </a:solidFill>
              </a:rPr>
              <a:t>자연어처리</a:t>
            </a:r>
            <a:r>
              <a:rPr lang="en-US" altLang="ko-KR" sz="3600" b="1" dirty="0">
                <a:solidFill>
                  <a:srgbClr val="0000FF"/>
                </a:solidFill>
              </a:rPr>
              <a:t>: </a:t>
            </a:r>
            <a:r>
              <a:rPr lang="ko-KR" altLang="en-US" sz="3600" b="1" dirty="0">
                <a:solidFill>
                  <a:srgbClr val="0000FF"/>
                </a:solidFill>
              </a:rPr>
              <a:t>맥락에서 감정</a:t>
            </a:r>
            <a:r>
              <a:rPr lang="en-US" altLang="ko-KR" sz="3600" b="1" dirty="0">
                <a:solidFill>
                  <a:srgbClr val="0000FF"/>
                </a:solidFill>
              </a:rPr>
              <a:t>, </a:t>
            </a:r>
            <a:r>
              <a:rPr lang="ko-KR" altLang="en-US" sz="3600" b="1" dirty="0">
                <a:solidFill>
                  <a:srgbClr val="0000FF"/>
                </a:solidFill>
              </a:rPr>
              <a:t>태도인식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8365" y="1223136"/>
            <a:ext cx="11235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1) </a:t>
            </a:r>
            <a:r>
              <a:rPr lang="ko-KR" altLang="en-US" sz="3600" dirty="0"/>
              <a:t>얼굴 감정인식</a:t>
            </a:r>
            <a:r>
              <a:rPr lang="en-US" altLang="ko-KR" sz="3600" dirty="0"/>
              <a:t>,  </a:t>
            </a:r>
            <a:r>
              <a:rPr lang="ko-KR" altLang="en-US" sz="3600" dirty="0" err="1"/>
              <a:t>합성곱신경망</a:t>
            </a:r>
            <a:r>
              <a:rPr lang="en-US" altLang="ko-KR" sz="3600" dirty="0"/>
              <a:t>(CNN) </a:t>
            </a:r>
            <a:r>
              <a:rPr lang="ko-KR" altLang="en-US" sz="3600" dirty="0"/>
              <a:t>적용</a:t>
            </a:r>
            <a:endParaRPr lang="en-US" altLang="ko-KR" sz="3600" dirty="0"/>
          </a:p>
        </p:txBody>
      </p:sp>
      <p:sp>
        <p:nvSpPr>
          <p:cNvPr id="5" name="직사각형 4"/>
          <p:cNvSpPr/>
          <p:nvPr/>
        </p:nvSpPr>
        <p:spPr>
          <a:xfrm>
            <a:off x="589002" y="458801"/>
            <a:ext cx="9469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 프로그램에서 구현할 기술</a:t>
            </a:r>
            <a:endParaRPr lang="en-US" altLang="ko-KR" sz="36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1567" y="1953011"/>
            <a:ext cx="1659851" cy="180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47250" y="1987471"/>
            <a:ext cx="1563641" cy="177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6723" y="1988698"/>
            <a:ext cx="1636379" cy="1772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06670" y="1986644"/>
            <a:ext cx="1563641" cy="1808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478365" y="4121270"/>
            <a:ext cx="115062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2) </a:t>
            </a:r>
            <a:r>
              <a:rPr lang="ko-KR" altLang="en-US" sz="3200" b="1" dirty="0">
                <a:sym typeface="Wingdings" pitchFamily="2" charset="2"/>
              </a:rPr>
              <a:t>지원자의 시선처리</a:t>
            </a:r>
            <a:r>
              <a:rPr lang="en-US" altLang="ko-KR" sz="3200" b="1" dirty="0">
                <a:sym typeface="Wingdings" pitchFamily="2" charset="2"/>
              </a:rPr>
              <a:t>(</a:t>
            </a:r>
            <a:r>
              <a:rPr lang="ko-KR" altLang="en-US" sz="3200" b="1" dirty="0" err="1">
                <a:sym typeface="Wingdings" pitchFamily="2" charset="2"/>
              </a:rPr>
              <a:t>화면응시</a:t>
            </a:r>
            <a:r>
              <a:rPr lang="ko-KR" altLang="en-US" sz="3200" b="1" dirty="0">
                <a:sym typeface="Wingdings" pitchFamily="2" charset="2"/>
              </a:rPr>
              <a:t> 여부</a:t>
            </a:r>
            <a:r>
              <a:rPr lang="en-US" altLang="ko-KR" sz="3200" b="1" dirty="0">
                <a:sym typeface="Wingdings" pitchFamily="2" charset="2"/>
              </a:rPr>
              <a:t>), CNN</a:t>
            </a:r>
            <a:r>
              <a:rPr lang="ko-KR" altLang="en-US" sz="3200" b="1" dirty="0">
                <a:sym typeface="Wingdings" pitchFamily="2" charset="2"/>
              </a:rPr>
              <a:t>적용</a:t>
            </a:r>
            <a:endParaRPr lang="ko-KR" altLang="en-US" sz="32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13F8CB5-97EA-489B-9D9B-235B4B72B0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794" y="4761885"/>
            <a:ext cx="1609925" cy="18032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5C07819-4755-4CC1-98B2-5984A46BBA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8525" y="4761885"/>
            <a:ext cx="1640030" cy="180325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A811BE-85A5-47E3-BA57-2430F118E6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7197" y="1986644"/>
            <a:ext cx="1563641" cy="180849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5E233-61D6-4234-AF29-510CC869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9128484" cy="640080"/>
          </a:xfrm>
        </p:spPr>
        <p:txBody>
          <a:bodyPr>
            <a:normAutofit/>
          </a:bodyPr>
          <a:lstStyle/>
          <a:p>
            <a:r>
              <a:rPr lang="ko-KR" altLang="en-US" dirty="0"/>
              <a:t> 경쟁사 분석</a:t>
            </a:r>
            <a:r>
              <a:rPr lang="en-US" altLang="ko-KR" dirty="0"/>
              <a:t>: </a:t>
            </a:r>
            <a:r>
              <a:rPr lang="ko-KR" altLang="en-US" dirty="0" err="1"/>
              <a:t>마이다스</a:t>
            </a:r>
            <a:r>
              <a:rPr lang="ko-KR" altLang="en-US" dirty="0"/>
              <a:t> 아이티</a:t>
            </a:r>
            <a:r>
              <a:rPr lang="en-US" altLang="ko-KR" dirty="0"/>
              <a:t>-AI</a:t>
            </a:r>
            <a:r>
              <a:rPr lang="ko-KR" altLang="en-US" dirty="0"/>
              <a:t>면접</a:t>
            </a:r>
            <a:r>
              <a:rPr lang="en-US" altLang="ko-KR" dirty="0"/>
              <a:t>(</a:t>
            </a:r>
            <a:r>
              <a:rPr lang="ko-KR" altLang="en-US" dirty="0"/>
              <a:t>벤치마크사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815334-25AC-4DB4-931B-F1A17267A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CEA643-DD5C-4A89-97DF-26C5979B9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59" y="1413163"/>
            <a:ext cx="7088301" cy="4663440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3621A3F0-2F40-4C7B-AF5F-32D8A8D72267}"/>
              </a:ext>
            </a:extLst>
          </p:cNvPr>
          <p:cNvSpPr txBox="1">
            <a:spLocks/>
          </p:cNvSpPr>
          <p:nvPr/>
        </p:nvSpPr>
        <p:spPr>
          <a:xfrm>
            <a:off x="7858990" y="1581358"/>
            <a:ext cx="3740351" cy="8570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B033B-A975-4325-9305-40C9D2845747}"/>
              </a:ext>
            </a:extLst>
          </p:cNvPr>
          <p:cNvSpPr txBox="1"/>
          <p:nvPr/>
        </p:nvSpPr>
        <p:spPr>
          <a:xfrm>
            <a:off x="7935884" y="1581358"/>
            <a:ext cx="3841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표정분석</a:t>
            </a:r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기쁨</a:t>
            </a:r>
            <a:r>
              <a:rPr lang="en-US" altLang="ko-KR" dirty="0"/>
              <a:t>,</a:t>
            </a:r>
            <a:r>
              <a:rPr lang="ko-KR" altLang="en-US" dirty="0"/>
              <a:t>슬픔</a:t>
            </a:r>
            <a:r>
              <a:rPr lang="en-US" altLang="ko-KR" dirty="0"/>
              <a:t>,</a:t>
            </a:r>
            <a:r>
              <a:rPr lang="ko-KR" altLang="en-US" dirty="0"/>
              <a:t>분노</a:t>
            </a:r>
            <a:r>
              <a:rPr lang="en-US" altLang="ko-KR" dirty="0"/>
              <a:t>, </a:t>
            </a:r>
            <a:r>
              <a:rPr lang="ko-KR" altLang="en-US" dirty="0" err="1"/>
              <a:t>역거움</a:t>
            </a:r>
            <a:r>
              <a:rPr lang="en-US" altLang="ko-KR" dirty="0"/>
              <a:t>, </a:t>
            </a:r>
            <a:r>
              <a:rPr lang="ko-KR" altLang="en-US" dirty="0"/>
              <a:t>두려움</a:t>
            </a:r>
            <a:r>
              <a:rPr lang="en-US" altLang="ko-KR" dirty="0"/>
              <a:t>, </a:t>
            </a:r>
            <a:r>
              <a:rPr lang="ko-KR" altLang="en-US" dirty="0"/>
              <a:t>긴장감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특징</a:t>
            </a:r>
            <a:r>
              <a:rPr lang="en-US" altLang="ko-KR" dirty="0"/>
              <a:t>: </a:t>
            </a:r>
            <a:r>
              <a:rPr lang="ko-KR" altLang="en-US" dirty="0"/>
              <a:t>얼굴에서 특정포인트를 추출해서</a:t>
            </a:r>
            <a:r>
              <a:rPr lang="en-US" altLang="ko-KR" dirty="0"/>
              <a:t>, </a:t>
            </a:r>
            <a:r>
              <a:rPr lang="ko-KR" altLang="en-US" dirty="0"/>
              <a:t>얼굴부위의 미세 움직임을 통해 표정 및 감정분석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8FCA9-5E20-4816-BB60-47D84EB19EF8}"/>
              </a:ext>
            </a:extLst>
          </p:cNvPr>
          <p:cNvSpPr txBox="1"/>
          <p:nvPr/>
        </p:nvSpPr>
        <p:spPr>
          <a:xfrm>
            <a:off x="7935884" y="3732288"/>
            <a:ext cx="39183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경쟁사 대비 차별화포인트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초당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12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프레임 감정인식 시계열분석 실시예정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FF0000"/>
                </a:solidFill>
              </a:rPr>
              <a:t>지원자의 시선처리</a:t>
            </a:r>
            <a:r>
              <a:rPr lang="en-US" altLang="ko-KR" sz="2400" dirty="0">
                <a:solidFill>
                  <a:srgbClr val="FF0000"/>
                </a:solidFill>
              </a:rPr>
              <a:t>(</a:t>
            </a:r>
            <a:r>
              <a:rPr lang="ko-KR" altLang="en-US" sz="2400" dirty="0">
                <a:solidFill>
                  <a:srgbClr val="FF0000"/>
                </a:solidFill>
              </a:rPr>
              <a:t>카메라 응시여부</a:t>
            </a:r>
            <a:r>
              <a:rPr lang="en-US" altLang="ko-KR" sz="2400" dirty="0">
                <a:solidFill>
                  <a:srgbClr val="FF0000"/>
                </a:solidFill>
              </a:rPr>
              <a:t>) </a:t>
            </a:r>
            <a:r>
              <a:rPr lang="ko-KR" altLang="en-US" sz="2400" dirty="0">
                <a:solidFill>
                  <a:srgbClr val="FF0000"/>
                </a:solidFill>
              </a:rPr>
              <a:t>시계열분석 추가</a:t>
            </a:r>
          </a:p>
        </p:txBody>
      </p:sp>
    </p:spTree>
    <p:extLst>
      <p:ext uri="{BB962C8B-B14F-4D97-AF65-F5344CB8AC3E}">
        <p14:creationId xmlns:p14="http://schemas.microsoft.com/office/powerpoint/2010/main" val="2373414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26530" y="1456266"/>
            <a:ext cx="11235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2) VOICE</a:t>
            </a:r>
            <a:r>
              <a:rPr lang="ko-KR" altLang="en-US" sz="3600" dirty="0"/>
              <a:t>분야</a:t>
            </a:r>
            <a:r>
              <a:rPr lang="en-US" altLang="ko-KR" sz="3600" dirty="0"/>
              <a:t>- </a:t>
            </a:r>
            <a:r>
              <a:rPr lang="ko-KR" altLang="en-US" sz="3600" dirty="0"/>
              <a:t>다양한 모델 적용 후 최적모델 설정예정</a:t>
            </a:r>
            <a:endParaRPr lang="en-US" altLang="ko-KR" sz="3600" dirty="0"/>
          </a:p>
        </p:txBody>
      </p:sp>
      <p:sp>
        <p:nvSpPr>
          <p:cNvPr id="5" name="직사각형 4"/>
          <p:cNvSpPr/>
          <p:nvPr/>
        </p:nvSpPr>
        <p:spPr>
          <a:xfrm>
            <a:off x="589002" y="458801"/>
            <a:ext cx="9469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 프로그램에서 구현할 기술</a:t>
            </a:r>
            <a:endParaRPr lang="en-US" altLang="ko-KR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1307" y="2084916"/>
            <a:ext cx="4213225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711201" y="5020734"/>
            <a:ext cx="1082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목소리 </a:t>
            </a:r>
            <a:r>
              <a:rPr lang="en-US" altLang="ko-KR" sz="3200" dirty="0">
                <a:sym typeface="Wingdings" pitchFamily="2" charset="2"/>
              </a:rPr>
              <a:t> </a:t>
            </a:r>
            <a:r>
              <a:rPr lang="ko-KR" altLang="en-US" sz="3200" dirty="0">
                <a:sym typeface="Wingdings" pitchFamily="2" charset="2"/>
              </a:rPr>
              <a:t>수치 또는 이미지화</a:t>
            </a:r>
            <a:r>
              <a:rPr lang="en-US" altLang="ko-KR" sz="3200" dirty="0">
                <a:sym typeface="Wingdings" pitchFamily="2" charset="2"/>
              </a:rPr>
              <a:t>(</a:t>
            </a:r>
            <a:r>
              <a:rPr lang="ko-KR" altLang="en-US" sz="3200" dirty="0">
                <a:sym typeface="Wingdings" pitchFamily="2" charset="2"/>
              </a:rPr>
              <a:t>특성추출</a:t>
            </a:r>
            <a:r>
              <a:rPr lang="en-US" altLang="ko-KR" sz="3200" dirty="0">
                <a:sym typeface="Wingdings" pitchFamily="2" charset="2"/>
              </a:rPr>
              <a:t>)</a:t>
            </a:r>
            <a:r>
              <a:rPr lang="ko-KR" altLang="en-US" sz="3200" dirty="0">
                <a:sym typeface="Wingdings" pitchFamily="2" charset="2"/>
              </a:rPr>
              <a:t> </a:t>
            </a:r>
            <a:r>
              <a:rPr lang="en-US" altLang="ko-KR" sz="3200" dirty="0">
                <a:sym typeface="Wingdings" pitchFamily="2" charset="2"/>
              </a:rPr>
              <a:t> </a:t>
            </a:r>
            <a:r>
              <a:rPr lang="ko-KR" altLang="en-US" sz="3200" dirty="0">
                <a:sym typeface="Wingdings" pitchFamily="2" charset="2"/>
              </a:rPr>
              <a:t>감정상태 분석</a:t>
            </a:r>
            <a:endParaRPr lang="en-US" altLang="ko-KR" sz="3200" dirty="0">
              <a:sym typeface="Wingdings" pitchFamily="2" charset="2"/>
            </a:endParaRPr>
          </a:p>
          <a:p>
            <a:r>
              <a:rPr lang="en-US" altLang="ko-KR" sz="3200" dirty="0">
                <a:sym typeface="Wingdings" pitchFamily="2" charset="2"/>
              </a:rPr>
              <a:t>6</a:t>
            </a:r>
            <a:r>
              <a:rPr lang="ko-KR" altLang="en-US" sz="3200" dirty="0">
                <a:sym typeface="Wingdings" pitchFamily="2" charset="2"/>
              </a:rPr>
              <a:t>가지 감정</a:t>
            </a:r>
            <a:r>
              <a:rPr lang="en-US" altLang="ko-KR" sz="3200" dirty="0">
                <a:sym typeface="Wingdings" pitchFamily="2" charset="2"/>
              </a:rPr>
              <a:t>(</a:t>
            </a:r>
            <a:r>
              <a:rPr lang="ko-KR" altLang="en-US" sz="3200" dirty="0">
                <a:sym typeface="Wingdings" pitchFamily="2" charset="2"/>
              </a:rPr>
              <a:t>기쁨</a:t>
            </a:r>
            <a:r>
              <a:rPr lang="en-US" altLang="ko-KR" sz="3200" dirty="0">
                <a:sym typeface="Wingdings" pitchFamily="2" charset="2"/>
              </a:rPr>
              <a:t>, </a:t>
            </a:r>
            <a:r>
              <a:rPr lang="ko-KR" altLang="en-US" sz="3200" dirty="0">
                <a:sym typeface="Wingdings" pitchFamily="2" charset="2"/>
              </a:rPr>
              <a:t>슬픔</a:t>
            </a:r>
            <a:r>
              <a:rPr lang="en-US" altLang="ko-KR" sz="3200" dirty="0">
                <a:sym typeface="Wingdings" pitchFamily="2" charset="2"/>
              </a:rPr>
              <a:t>, </a:t>
            </a:r>
            <a:r>
              <a:rPr lang="ko-KR" altLang="en-US" sz="3200" dirty="0">
                <a:sym typeface="Wingdings" pitchFamily="2" charset="2"/>
              </a:rPr>
              <a:t>놀라움</a:t>
            </a:r>
            <a:r>
              <a:rPr lang="en-US" altLang="ko-KR" sz="3200" dirty="0">
                <a:sym typeface="Wingdings" pitchFamily="2" charset="2"/>
              </a:rPr>
              <a:t>, </a:t>
            </a:r>
            <a:r>
              <a:rPr lang="ko-KR" altLang="en-US" sz="3200" dirty="0">
                <a:sym typeface="Wingdings" pitchFamily="2" charset="2"/>
              </a:rPr>
              <a:t>자신감</a:t>
            </a:r>
            <a:r>
              <a:rPr lang="en-US" altLang="ko-KR" sz="3200" dirty="0">
                <a:sym typeface="Wingdings" pitchFamily="2" charset="2"/>
              </a:rPr>
              <a:t>, </a:t>
            </a:r>
            <a:r>
              <a:rPr lang="ko-KR" altLang="en-US" sz="3200" dirty="0">
                <a:sym typeface="Wingdings" pitchFamily="2" charset="2"/>
              </a:rPr>
              <a:t>화남</a:t>
            </a:r>
            <a:r>
              <a:rPr lang="en-US" altLang="ko-KR" sz="3200" dirty="0">
                <a:sym typeface="Wingdings" pitchFamily="2" charset="2"/>
              </a:rPr>
              <a:t>, </a:t>
            </a:r>
            <a:r>
              <a:rPr lang="ko-KR" altLang="en-US" sz="3200" dirty="0">
                <a:sym typeface="Wingdings" pitchFamily="2" charset="2"/>
              </a:rPr>
              <a:t>중립</a:t>
            </a:r>
            <a:r>
              <a:rPr lang="en-US" altLang="ko-KR" sz="3200" dirty="0">
                <a:sym typeface="Wingdings" pitchFamily="2" charset="2"/>
              </a:rPr>
              <a:t>)</a:t>
            </a:r>
            <a:r>
              <a:rPr lang="ko-KR" altLang="en-US" sz="3200" dirty="0">
                <a:sym typeface="Wingdings" pitchFamily="2" charset="2"/>
              </a:rPr>
              <a:t>추출예정</a:t>
            </a:r>
            <a:endParaRPr lang="ko-KR" alt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5E233-61D6-4234-AF29-510CC869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7749957" cy="64008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경쟁사 분석</a:t>
            </a:r>
            <a:r>
              <a:rPr lang="en-US" altLang="ko-KR" dirty="0"/>
              <a:t>: </a:t>
            </a:r>
            <a:r>
              <a:rPr lang="ko-KR" altLang="en-US" dirty="0" err="1"/>
              <a:t>마이다스</a:t>
            </a:r>
            <a:r>
              <a:rPr lang="ko-KR" altLang="en-US" dirty="0"/>
              <a:t> 아이티</a:t>
            </a:r>
            <a:r>
              <a:rPr lang="en-US" altLang="ko-KR" dirty="0"/>
              <a:t>-AI</a:t>
            </a:r>
            <a:r>
              <a:rPr lang="ko-KR" altLang="en-US" dirty="0"/>
              <a:t>면접</a:t>
            </a:r>
            <a:r>
              <a:rPr lang="en-US" altLang="ko-KR" dirty="0"/>
              <a:t>(</a:t>
            </a:r>
            <a:r>
              <a:rPr lang="ko-KR" altLang="en-US" dirty="0"/>
              <a:t>벤치마크사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815334-25AC-4DB4-931B-F1A17267A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3621A3F0-2F40-4C7B-AF5F-32D8A8D72267}"/>
              </a:ext>
            </a:extLst>
          </p:cNvPr>
          <p:cNvSpPr txBox="1">
            <a:spLocks/>
          </p:cNvSpPr>
          <p:nvPr/>
        </p:nvSpPr>
        <p:spPr>
          <a:xfrm>
            <a:off x="7858990" y="1581358"/>
            <a:ext cx="3740351" cy="8570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1B033B-A975-4325-9305-40C9D2845747}"/>
              </a:ext>
            </a:extLst>
          </p:cNvPr>
          <p:cNvSpPr txBox="1"/>
          <p:nvPr/>
        </p:nvSpPr>
        <p:spPr>
          <a:xfrm>
            <a:off x="7757854" y="1674674"/>
            <a:ext cx="384148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목소리의 톤</a:t>
            </a:r>
            <a:r>
              <a:rPr lang="en-US" altLang="ko-KR" sz="2000" dirty="0"/>
              <a:t>, </a:t>
            </a:r>
            <a:r>
              <a:rPr lang="ko-KR" altLang="en-US" sz="2000" dirty="0"/>
              <a:t>음색</a:t>
            </a:r>
            <a:r>
              <a:rPr lang="en-US" altLang="ko-KR" sz="2000" dirty="0"/>
              <a:t>, </a:t>
            </a:r>
            <a:r>
              <a:rPr lang="ko-KR" altLang="en-US" sz="2000" dirty="0"/>
              <a:t>속도</a:t>
            </a:r>
            <a:r>
              <a:rPr lang="en-US" altLang="ko-KR" sz="2000" dirty="0"/>
              <a:t>, </a:t>
            </a:r>
            <a:r>
              <a:rPr lang="ko-KR" altLang="en-US" sz="2000" dirty="0"/>
              <a:t>시계열에 따른 변화 등 주로</a:t>
            </a:r>
            <a:r>
              <a:rPr lang="en-US" altLang="ko-KR" sz="2000" dirty="0"/>
              <a:t>, </a:t>
            </a:r>
            <a:r>
              <a:rPr lang="ko-KR" altLang="en-US" sz="2000" dirty="0"/>
              <a:t>기술적 분석에 포커스 </a:t>
            </a:r>
            <a:endParaRPr lang="en-US" altLang="ko-KR" sz="2000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98FCA9-5E20-4816-BB60-47D84EB19EF8}"/>
              </a:ext>
            </a:extLst>
          </p:cNvPr>
          <p:cNvSpPr txBox="1"/>
          <p:nvPr/>
        </p:nvSpPr>
        <p:spPr>
          <a:xfrm>
            <a:off x="7788584" y="2890058"/>
            <a:ext cx="35320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경쟁사와 달리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</a:p>
          <a:p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목소리의 주파수변화에서 특성추출해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목소리 감정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(6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가지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분석하고</a:t>
            </a:r>
            <a:r>
              <a:rPr lang="en-US" altLang="ko-KR" sz="2400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solidFill>
                  <a:srgbClr val="FF0000"/>
                </a:solidFill>
                <a:sym typeface="Wingdings" panose="05000000000000000000" pitchFamily="2" charset="2"/>
              </a:rPr>
              <a:t>실시간 음성 스펙트럼 분석예정 </a:t>
            </a:r>
            <a:endParaRPr lang="en-US" altLang="ko-KR" sz="2400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ko-KR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C9894B-A8FC-4E48-80B4-F45AEB8A1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7" y="1510899"/>
            <a:ext cx="6804163" cy="449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75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6530" y="1303866"/>
            <a:ext cx="11235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3) </a:t>
            </a:r>
            <a:r>
              <a:rPr lang="ko-KR" altLang="en-US" sz="3600" dirty="0"/>
              <a:t>자연어처리</a:t>
            </a:r>
            <a:r>
              <a:rPr lang="en-US" altLang="ko-KR" sz="3600" dirty="0"/>
              <a:t>(NLP)</a:t>
            </a:r>
            <a:r>
              <a:rPr lang="ko-KR" altLang="en-US" sz="3600" dirty="0"/>
              <a:t> 분야</a:t>
            </a:r>
            <a:endParaRPr lang="en-US" altLang="ko-KR" sz="3600" dirty="0"/>
          </a:p>
        </p:txBody>
      </p:sp>
      <p:pic>
        <p:nvPicPr>
          <p:cNvPr id="11266" name="Picture 2" descr="자연어 처리 (NLP): 개인화와 업무 자동화의 시작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60609" y="2343777"/>
            <a:ext cx="2028467" cy="2028467"/>
          </a:xfrm>
          <a:prstGeom prst="rect">
            <a:avLst/>
          </a:prstGeom>
          <a:noFill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EDF78A-807B-4F42-9C00-086CFAB4AB04}"/>
              </a:ext>
            </a:extLst>
          </p:cNvPr>
          <p:cNvSpPr/>
          <p:nvPr/>
        </p:nvSpPr>
        <p:spPr>
          <a:xfrm>
            <a:off x="589002" y="458801"/>
            <a:ext cx="9469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 프로그램에서 구현할 기술</a:t>
            </a:r>
            <a:endParaRPr lang="en-US" altLang="ko-KR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57A544-6AE7-41A0-8814-8588FF3868C2}"/>
              </a:ext>
            </a:extLst>
          </p:cNvPr>
          <p:cNvSpPr txBox="1"/>
          <p:nvPr/>
        </p:nvSpPr>
        <p:spPr>
          <a:xfrm>
            <a:off x="711201" y="5020734"/>
            <a:ext cx="1082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목소리 </a:t>
            </a:r>
            <a:r>
              <a:rPr lang="en-US" altLang="ko-KR" sz="3200" dirty="0">
                <a:sym typeface="Wingdings" pitchFamily="2" charset="2"/>
              </a:rPr>
              <a:t> TEXT </a:t>
            </a:r>
            <a:r>
              <a:rPr lang="ko-KR" altLang="en-US" sz="3200" dirty="0">
                <a:sym typeface="Wingdings" pitchFamily="2" charset="2"/>
              </a:rPr>
              <a:t>전환</a:t>
            </a:r>
            <a:r>
              <a:rPr lang="ko-KR" altLang="en-US" sz="3200" dirty="0"/>
              <a:t> </a:t>
            </a:r>
            <a:r>
              <a:rPr lang="en-US" altLang="ko-KR" sz="3200" dirty="0">
                <a:sym typeface="Wingdings" pitchFamily="2" charset="2"/>
              </a:rPr>
              <a:t> </a:t>
            </a:r>
            <a:r>
              <a:rPr lang="ko-KR" altLang="en-US" sz="3200" dirty="0">
                <a:sym typeface="Wingdings" pitchFamily="2" charset="2"/>
              </a:rPr>
              <a:t>토큰화 및 </a:t>
            </a:r>
            <a:r>
              <a:rPr lang="ko-KR" altLang="en-US" sz="3200" dirty="0" err="1">
                <a:sym typeface="Wingdings" pitchFamily="2" charset="2"/>
              </a:rPr>
              <a:t>불용어</a:t>
            </a:r>
            <a:r>
              <a:rPr lang="ko-KR" altLang="en-US" sz="3200" dirty="0">
                <a:sym typeface="Wingdings" pitchFamily="2" charset="2"/>
              </a:rPr>
              <a:t> 처리 후 형태소 추출</a:t>
            </a:r>
            <a:r>
              <a:rPr lang="ko-KR" altLang="en-US" sz="3200" dirty="0"/>
              <a:t> </a:t>
            </a:r>
            <a:r>
              <a:rPr lang="en-US" altLang="ko-KR" sz="3200" dirty="0">
                <a:sym typeface="Wingdings" pitchFamily="2" charset="2"/>
              </a:rPr>
              <a:t> </a:t>
            </a:r>
            <a:r>
              <a:rPr lang="ko-KR" altLang="en-US" sz="3200" dirty="0">
                <a:sym typeface="Wingdings" pitchFamily="2" charset="2"/>
              </a:rPr>
              <a:t>감성 분석</a:t>
            </a:r>
            <a:r>
              <a:rPr lang="en-US" altLang="ko-KR" sz="3200" dirty="0">
                <a:sym typeface="Wingdings" pitchFamily="2" charset="2"/>
              </a:rPr>
              <a:t>(</a:t>
            </a:r>
            <a:r>
              <a:rPr lang="ko-KR" altLang="en-US" sz="3200" dirty="0">
                <a:sym typeface="Wingdings" pitchFamily="2" charset="2"/>
              </a:rPr>
              <a:t>긍정</a:t>
            </a:r>
            <a:r>
              <a:rPr lang="en-US" altLang="ko-KR" sz="3200" dirty="0">
                <a:sym typeface="Wingdings" pitchFamily="2" charset="2"/>
              </a:rPr>
              <a:t>, </a:t>
            </a:r>
            <a:r>
              <a:rPr lang="ko-KR" altLang="en-US" sz="3200" dirty="0">
                <a:sym typeface="Wingdings" pitchFamily="2" charset="2"/>
              </a:rPr>
              <a:t>부정</a:t>
            </a:r>
            <a:r>
              <a:rPr lang="en-US" altLang="ko-KR" sz="3200" dirty="0">
                <a:sym typeface="Wingdings" pitchFamily="2" charset="2"/>
              </a:rPr>
              <a:t>, </a:t>
            </a:r>
            <a:r>
              <a:rPr lang="ko-KR" altLang="en-US" sz="3200" dirty="0">
                <a:sym typeface="Wingdings" pitchFamily="2" charset="2"/>
              </a:rPr>
              <a:t>중립</a:t>
            </a:r>
            <a:r>
              <a:rPr lang="en-US" altLang="ko-KR" sz="3200" dirty="0">
                <a:sym typeface="Wingdings" pitchFamily="2" charset="2"/>
              </a:rPr>
              <a:t>) </a:t>
            </a:r>
            <a:r>
              <a:rPr lang="ko-KR" altLang="en-US" sz="3200" dirty="0">
                <a:sym typeface="Wingdings" pitchFamily="2" charset="2"/>
              </a:rPr>
              <a:t>및 특징 분석</a:t>
            </a:r>
            <a:endParaRPr lang="ko-KR" alt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B840C9-69D9-48BE-AB43-3993895F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926" y="2343777"/>
            <a:ext cx="2322162" cy="202795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48E5C9-0F3E-4B3B-AD9C-BA3638A0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3048" y="2334373"/>
            <a:ext cx="2518306" cy="2041076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439DD2D-B567-4393-8AFD-F02C65931711}"/>
              </a:ext>
            </a:extLst>
          </p:cNvPr>
          <p:cNvSpPr/>
          <p:nvPr/>
        </p:nvSpPr>
        <p:spPr>
          <a:xfrm>
            <a:off x="3980814" y="3226747"/>
            <a:ext cx="759417" cy="415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A3FA2939-F5F4-47E8-A38F-0A9BB0D913DD}"/>
              </a:ext>
            </a:extLst>
          </p:cNvPr>
          <p:cNvSpPr/>
          <p:nvPr/>
        </p:nvSpPr>
        <p:spPr>
          <a:xfrm>
            <a:off x="7609454" y="3229847"/>
            <a:ext cx="759417" cy="4153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EE5853D-ED0E-419B-B0ED-85D36500F4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76E218C-1629-46DD-B76E-D77151EA5BD4}"/>
              </a:ext>
            </a:extLst>
          </p:cNvPr>
          <p:cNvSpPr/>
          <p:nvPr/>
        </p:nvSpPr>
        <p:spPr>
          <a:xfrm>
            <a:off x="589002" y="458801"/>
            <a:ext cx="94693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 프로그램에서 구현할 기술</a:t>
            </a:r>
            <a:endParaRPr lang="en-US" altLang="ko-KR" sz="36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91D7957-9718-4FD8-A8F1-E77EF4A5746A}"/>
              </a:ext>
            </a:extLst>
          </p:cNvPr>
          <p:cNvGrpSpPr/>
          <p:nvPr/>
        </p:nvGrpSpPr>
        <p:grpSpPr>
          <a:xfrm>
            <a:off x="1721088" y="2120401"/>
            <a:ext cx="2350132" cy="2079218"/>
            <a:chOff x="1179204" y="1557694"/>
            <a:chExt cx="2350132" cy="2079218"/>
          </a:xfrm>
        </p:grpSpPr>
        <p:sp>
          <p:nvSpPr>
            <p:cNvPr id="28" name="말풍선: 모서리가 둥근 사각형 27">
              <a:extLst>
                <a:ext uri="{FF2B5EF4-FFF2-40B4-BE49-F238E27FC236}">
                  <a16:creationId xmlns:a16="http://schemas.microsoft.com/office/drawing/2014/main" id="{528E14F1-30C7-4FC8-83C3-FA83649681A5}"/>
                </a:ext>
              </a:extLst>
            </p:cNvPr>
            <p:cNvSpPr/>
            <p:nvPr/>
          </p:nvSpPr>
          <p:spPr>
            <a:xfrm>
              <a:off x="1179204" y="1592959"/>
              <a:ext cx="2350132" cy="2043953"/>
            </a:xfrm>
            <a:prstGeom prst="wedgeRoundRectCallou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래픽 6" descr="채우기 없는 웃는 얼굴">
              <a:extLst>
                <a:ext uri="{FF2B5EF4-FFF2-40B4-BE49-F238E27FC236}">
                  <a16:creationId xmlns:a16="http://schemas.microsoft.com/office/drawing/2014/main" id="{F2A81DF5-EE48-4570-B554-2F223FB55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58133" y="2225340"/>
              <a:ext cx="738022" cy="738022"/>
            </a:xfrm>
            <a:prstGeom prst="rect">
              <a:avLst/>
            </a:prstGeom>
          </p:spPr>
        </p:pic>
        <p:pic>
          <p:nvPicPr>
            <p:cNvPr id="9" name="그래픽 8" descr="채우기 없는 보통 얼굴">
              <a:extLst>
                <a:ext uri="{FF2B5EF4-FFF2-40B4-BE49-F238E27FC236}">
                  <a16:creationId xmlns:a16="http://schemas.microsoft.com/office/drawing/2014/main" id="{4FE2FC8B-97BB-4802-8AE7-14A72F774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75730" y="1675271"/>
              <a:ext cx="457200" cy="457200"/>
            </a:xfrm>
            <a:prstGeom prst="rect">
              <a:avLst/>
            </a:prstGeom>
          </p:spPr>
        </p:pic>
        <p:pic>
          <p:nvPicPr>
            <p:cNvPr id="11" name="그래픽 10" descr="채우기 없는 슬픈 얼굴">
              <a:extLst>
                <a:ext uri="{FF2B5EF4-FFF2-40B4-BE49-F238E27FC236}">
                  <a16:creationId xmlns:a16="http://schemas.microsoft.com/office/drawing/2014/main" id="{3796F1D0-382E-481D-BDE8-852C892D7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600083" y="2597319"/>
              <a:ext cx="592678" cy="592678"/>
            </a:xfrm>
            <a:prstGeom prst="rect">
              <a:avLst/>
            </a:prstGeom>
          </p:spPr>
        </p:pic>
        <p:pic>
          <p:nvPicPr>
            <p:cNvPr id="13" name="그래픽 12" descr="채우기 없는 활짝 웃는 얼굴">
              <a:extLst>
                <a:ext uri="{FF2B5EF4-FFF2-40B4-BE49-F238E27FC236}">
                  <a16:creationId xmlns:a16="http://schemas.microsoft.com/office/drawing/2014/main" id="{A4BCDFA3-FB86-425C-9576-35B99458A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02067" y="1912451"/>
              <a:ext cx="492328" cy="492328"/>
            </a:xfrm>
            <a:prstGeom prst="rect">
              <a:avLst/>
            </a:prstGeom>
          </p:spPr>
        </p:pic>
        <p:pic>
          <p:nvPicPr>
            <p:cNvPr id="15" name="그래픽 14" descr="채우기 없는 웃긴 얼굴">
              <a:extLst>
                <a:ext uri="{FF2B5EF4-FFF2-40B4-BE49-F238E27FC236}">
                  <a16:creationId xmlns:a16="http://schemas.microsoft.com/office/drawing/2014/main" id="{06E3FFEB-C3DC-48DE-90BF-09A7DFBDD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7354" y="1557694"/>
              <a:ext cx="766084" cy="766084"/>
            </a:xfrm>
            <a:prstGeom prst="rect">
              <a:avLst/>
            </a:prstGeom>
          </p:spPr>
        </p:pic>
        <p:pic>
          <p:nvPicPr>
            <p:cNvPr id="17" name="그래픽 16" descr="채우기 없는 긴장한 얼굴">
              <a:extLst>
                <a:ext uri="{FF2B5EF4-FFF2-40B4-BE49-F238E27FC236}">
                  <a16:creationId xmlns:a16="http://schemas.microsoft.com/office/drawing/2014/main" id="{E1A4B5B2-D78C-4121-BBAD-045753454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393602" y="2133523"/>
              <a:ext cx="557459" cy="557459"/>
            </a:xfrm>
            <a:prstGeom prst="rect">
              <a:avLst/>
            </a:prstGeom>
          </p:spPr>
        </p:pic>
        <p:pic>
          <p:nvPicPr>
            <p:cNvPr id="19" name="그래픽 18" descr="채우기 없는 혼란스러운 얼굴">
              <a:extLst>
                <a:ext uri="{FF2B5EF4-FFF2-40B4-BE49-F238E27FC236}">
                  <a16:creationId xmlns:a16="http://schemas.microsoft.com/office/drawing/2014/main" id="{E4A6A201-6612-4885-8C81-4634CD9E1D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2759750" y="3103001"/>
              <a:ext cx="490903" cy="490903"/>
            </a:xfrm>
            <a:prstGeom prst="rect">
              <a:avLst/>
            </a:prstGeom>
          </p:spPr>
        </p:pic>
        <p:pic>
          <p:nvPicPr>
            <p:cNvPr id="21" name="그래픽 20" descr="채우기 없는 화난 얼굴">
              <a:extLst>
                <a:ext uri="{FF2B5EF4-FFF2-40B4-BE49-F238E27FC236}">
                  <a16:creationId xmlns:a16="http://schemas.microsoft.com/office/drawing/2014/main" id="{2C3304C5-A961-4C95-BA45-3BA08B08DF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883014" y="2546014"/>
              <a:ext cx="546063" cy="546063"/>
            </a:xfrm>
            <a:prstGeom prst="rect">
              <a:avLst/>
            </a:prstGeom>
          </p:spPr>
        </p:pic>
        <p:pic>
          <p:nvPicPr>
            <p:cNvPr id="23" name="그래픽 22" descr="채우기 없는 걱정하는 얼굴">
              <a:extLst>
                <a:ext uri="{FF2B5EF4-FFF2-40B4-BE49-F238E27FC236}">
                  <a16:creationId xmlns:a16="http://schemas.microsoft.com/office/drawing/2014/main" id="{B72D27B0-0FD1-4BA9-B05E-3A9B7DC3B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2390739" y="3041266"/>
              <a:ext cx="342275" cy="342275"/>
            </a:xfrm>
            <a:prstGeom prst="rect">
              <a:avLst/>
            </a:prstGeom>
          </p:spPr>
        </p:pic>
        <p:pic>
          <p:nvPicPr>
            <p:cNvPr id="25" name="그래픽 24" descr="채우기 없는 우는 얼굴">
              <a:extLst>
                <a:ext uri="{FF2B5EF4-FFF2-40B4-BE49-F238E27FC236}">
                  <a16:creationId xmlns:a16="http://schemas.microsoft.com/office/drawing/2014/main" id="{8E54084E-B950-4B7D-8EF7-0CF391FB3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692393" y="3129182"/>
              <a:ext cx="494317" cy="494317"/>
            </a:xfrm>
            <a:prstGeom prst="rect">
              <a:avLst/>
            </a:prstGeom>
          </p:spPr>
        </p:pic>
        <p:pic>
          <p:nvPicPr>
            <p:cNvPr id="27" name="그래픽 26" descr="채우기 없는 놀란 얼굴">
              <a:extLst>
                <a:ext uri="{FF2B5EF4-FFF2-40B4-BE49-F238E27FC236}">
                  <a16:creationId xmlns:a16="http://schemas.microsoft.com/office/drawing/2014/main" id="{8241FAA5-3DC4-4830-A712-151B63539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343885" y="2644792"/>
              <a:ext cx="348508" cy="348508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5BA0445-8D88-4038-B7FA-5C2E084D525E}"/>
              </a:ext>
            </a:extLst>
          </p:cNvPr>
          <p:cNvSpPr txBox="1"/>
          <p:nvPr/>
        </p:nvSpPr>
        <p:spPr>
          <a:xfrm>
            <a:off x="1111187" y="4941875"/>
            <a:ext cx="3569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면접자의 대답에 사용된 단어들의 감성분석</a:t>
            </a:r>
            <a:endParaRPr lang="en-US" altLang="ko-KR" sz="2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CC0973-EE65-4EA1-A850-8A91B94B1AFF}"/>
              </a:ext>
            </a:extLst>
          </p:cNvPr>
          <p:cNvSpPr txBox="1"/>
          <p:nvPr/>
        </p:nvSpPr>
        <p:spPr>
          <a:xfrm>
            <a:off x="7052780" y="4941874"/>
            <a:ext cx="3218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합격자와 불합격자의 대답에 대한 특징 분석</a:t>
            </a:r>
            <a:endParaRPr lang="en-US" altLang="ko-KR" sz="2400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E5B787A-73E4-43BD-BCCB-836B1BF33EE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571729" y="2158443"/>
            <a:ext cx="2181034" cy="202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71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0" y="1549400"/>
            <a:ext cx="5901267" cy="1168400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defRPr/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III. </a:t>
            </a: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프로젝트 개발스케줄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" r="214"/>
          <a:stretch/>
        </p:blipFill>
        <p:spPr>
          <a:xfrm>
            <a:off x="0" y="3188"/>
            <a:ext cx="4966447" cy="6876075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40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9"/>
          <p:cNvSpPr txBox="1">
            <a:spLocks noGrp="1"/>
          </p:cNvSpPr>
          <p:nvPr>
            <p:ph type="title"/>
          </p:nvPr>
        </p:nvSpPr>
        <p:spPr>
          <a:xfrm>
            <a:off x="609600" y="4724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ko-KR" altLang="en-US" dirty="0"/>
              <a:t>프로젝트 개발일정 </a:t>
            </a:r>
            <a:r>
              <a:rPr lang="en-US" altLang="ko-KR" dirty="0"/>
              <a:t>(2023</a:t>
            </a:r>
            <a:r>
              <a:rPr lang="ko-KR" altLang="en-US" dirty="0"/>
              <a:t>년</a:t>
            </a:r>
            <a:r>
              <a:rPr lang="en-US" altLang="ko-KR" dirty="0"/>
              <a:t>12/11~ 2024</a:t>
            </a:r>
            <a:r>
              <a:rPr lang="ko-KR" altLang="en-US" dirty="0"/>
              <a:t>년</a:t>
            </a:r>
            <a:r>
              <a:rPr lang="en-US" altLang="ko-KR" dirty="0"/>
              <a:t>1</a:t>
            </a:r>
            <a:r>
              <a:rPr lang="ko-KR" altLang="en-US" dirty="0"/>
              <a:t>월</a:t>
            </a:r>
            <a:r>
              <a:rPr lang="en-US" altLang="ko-KR" dirty="0"/>
              <a:t>8</a:t>
            </a:r>
            <a:r>
              <a:rPr lang="ko-KR" altLang="en-US" dirty="0"/>
              <a:t>일</a:t>
            </a:r>
            <a:r>
              <a:rPr lang="en-US" altLang="ko-KR" dirty="0"/>
              <a:t>,  </a:t>
            </a:r>
            <a:r>
              <a:rPr lang="ko-KR" altLang="en-US" dirty="0"/>
              <a:t>총</a:t>
            </a:r>
            <a:r>
              <a:rPr lang="en-US" altLang="ko-KR" dirty="0"/>
              <a:t>27</a:t>
            </a:r>
            <a:r>
              <a:rPr lang="ko-KR" altLang="en-US" dirty="0"/>
              <a:t>일 </a:t>
            </a:r>
            <a:r>
              <a:rPr lang="en-US" altLang="ko-KR" dirty="0"/>
              <a:t>)</a:t>
            </a:r>
            <a:endParaRPr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71EE1-798C-495C-9479-06ACD54503F3}"/>
              </a:ext>
            </a:extLst>
          </p:cNvPr>
          <p:cNvGrpSpPr/>
          <p:nvPr/>
        </p:nvGrpSpPr>
        <p:grpSpPr>
          <a:xfrm>
            <a:off x="1762402" y="1298921"/>
            <a:ext cx="10102735" cy="911860"/>
            <a:chOff x="609600" y="1282700"/>
            <a:chExt cx="10972800" cy="911860"/>
          </a:xfrm>
        </p:grpSpPr>
        <p:sp>
          <p:nvSpPr>
            <p:cNvPr id="422" name="Google Shape;422;p19"/>
            <p:cNvSpPr/>
            <p:nvPr/>
          </p:nvSpPr>
          <p:spPr>
            <a:xfrm>
              <a:off x="609600" y="1282700"/>
              <a:ext cx="2362400" cy="911860"/>
            </a:xfrm>
            <a:prstGeom prst="roundRect">
              <a:avLst>
                <a:gd name="adj" fmla="val 15217"/>
              </a:avLst>
            </a:prstGeom>
            <a:solidFill>
              <a:srgbClr val="E4EA27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b="1"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3479733" y="1282700"/>
              <a:ext cx="2362400" cy="911860"/>
            </a:xfrm>
            <a:prstGeom prst="roundRect">
              <a:avLst>
                <a:gd name="adj" fmla="val 15217"/>
              </a:avLst>
            </a:prstGeom>
            <a:solidFill>
              <a:srgbClr val="E99B27">
                <a:alpha val="2509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b="1"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6349867" y="1282700"/>
              <a:ext cx="2362400" cy="911860"/>
            </a:xfrm>
            <a:prstGeom prst="roundRect">
              <a:avLst>
                <a:gd name="adj" fmla="val 15217"/>
              </a:avLst>
            </a:prstGeom>
            <a:solidFill>
              <a:srgbClr val="EA4827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b="1"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9220000" y="1282700"/>
              <a:ext cx="2362400" cy="911860"/>
            </a:xfrm>
            <a:prstGeom prst="roundRect">
              <a:avLst>
                <a:gd name="adj" fmla="val 15217"/>
              </a:avLst>
            </a:prstGeom>
            <a:solidFill>
              <a:srgbClr val="8027EA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800" b="1"/>
            </a:p>
          </p:txBody>
        </p:sp>
        <p:cxnSp>
          <p:nvCxnSpPr>
            <p:cNvPr id="426" name="Google Shape;426;p19"/>
            <p:cNvCxnSpPr>
              <a:cxnSpLocks/>
              <a:stCxn id="422" idx="3"/>
              <a:endCxn id="423" idx="1"/>
            </p:cNvCxnSpPr>
            <p:nvPr/>
          </p:nvCxnSpPr>
          <p:spPr>
            <a:xfrm>
              <a:off x="2972000" y="1738630"/>
              <a:ext cx="50773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7" name="Google Shape;427;p19"/>
            <p:cNvCxnSpPr>
              <a:cxnSpLocks/>
              <a:stCxn id="423" idx="3"/>
              <a:endCxn id="424" idx="1"/>
            </p:cNvCxnSpPr>
            <p:nvPr/>
          </p:nvCxnSpPr>
          <p:spPr>
            <a:xfrm>
              <a:off x="5842133" y="1738630"/>
              <a:ext cx="507734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8" name="Google Shape;428;p19"/>
            <p:cNvCxnSpPr>
              <a:cxnSpLocks/>
              <a:stCxn id="424" idx="3"/>
              <a:endCxn id="425" idx="1"/>
            </p:cNvCxnSpPr>
            <p:nvPr/>
          </p:nvCxnSpPr>
          <p:spPr>
            <a:xfrm>
              <a:off x="8712267" y="1738630"/>
              <a:ext cx="507733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2" name="Google Shape;442;p19"/>
            <p:cNvSpPr/>
            <p:nvPr/>
          </p:nvSpPr>
          <p:spPr>
            <a:xfrm>
              <a:off x="838198" y="1459401"/>
              <a:ext cx="1930261" cy="3936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000" b="1" dirty="0">
                  <a:solidFill>
                    <a:schemeClr val="dk1"/>
                  </a:solidFill>
                  <a:latin typeface="Fira Sans Extra Condensed Black" panose="020B0A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12/11~12/15</a:t>
              </a:r>
              <a:endParaRPr sz="2000" b="1" dirty="0">
                <a:solidFill>
                  <a:schemeClr val="dk1"/>
                </a:solidFill>
              </a:endParaRPr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3682596" y="1459401"/>
              <a:ext cx="2054901" cy="3936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chemeClr val="dk1"/>
                  </a:solidFill>
                  <a:latin typeface="Fira Sans Extra Condensed Black" panose="020B0A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12/17-12/23</a:t>
              </a:r>
              <a:endParaRPr sz="2000" b="1" dirty="0">
                <a:solidFill>
                  <a:schemeClr val="dk1"/>
                </a:solidFill>
              </a:endParaRPr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6492672" y="1459401"/>
              <a:ext cx="2016057" cy="3936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chemeClr val="bg1"/>
                  </a:solidFill>
                  <a:latin typeface="Fira Sans Extra Condensed Black" panose="020B0A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12/25~12/29</a:t>
              </a:r>
              <a:endParaRPr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328251" y="1459401"/>
              <a:ext cx="2149512" cy="393600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000" b="1" dirty="0">
                  <a:solidFill>
                    <a:schemeClr val="lt1"/>
                  </a:solidFill>
                  <a:latin typeface="Fira Sans Extra Condensed Black" panose="020B0A03050000020004" pitchFamily="34" charset="0"/>
                  <a:ea typeface="Fira Sans Extra Condensed"/>
                  <a:cs typeface="Fira Sans Extra Condensed"/>
                  <a:sym typeface="Fira Sans Extra Condensed"/>
                </a:rPr>
                <a:t>2024/1/1~1/8</a:t>
              </a:r>
              <a:endParaRPr b="1" dirty="0">
                <a:solidFill>
                  <a:schemeClr val="lt1"/>
                </a:solidFill>
              </a:endParaRPr>
            </a:p>
          </p:txBody>
        </p:sp>
      </p:grpSp>
      <p:sp>
        <p:nvSpPr>
          <p:cNvPr id="463" name="Google Shape;463;p1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464" name="Google Shape;464;p19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07600" y="31131"/>
            <a:ext cx="982800" cy="4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43;p19">
            <a:extLst>
              <a:ext uri="{FF2B5EF4-FFF2-40B4-BE49-F238E27FC236}">
                <a16:creationId xmlns:a16="http://schemas.microsoft.com/office/drawing/2014/main" id="{91A1063D-7A79-4430-AC88-7700557165AB}"/>
              </a:ext>
            </a:extLst>
          </p:cNvPr>
          <p:cNvSpPr txBox="1"/>
          <p:nvPr/>
        </p:nvSpPr>
        <p:spPr>
          <a:xfrm>
            <a:off x="344084" y="2686561"/>
            <a:ext cx="1668087" cy="3619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2000" b="1" dirty="0">
                <a:latin typeface="Fira Sans Extra Condensed Black" panose="020B0A03050000020004" pitchFamily="34" charset="0"/>
                <a:ea typeface="Fira Sans Extra Condensed"/>
                <a:cs typeface="Fira Sans Extra Condensed"/>
                <a:sym typeface="Fira Sans Extra Condensed"/>
              </a:rPr>
              <a:t>E-learning</a:t>
            </a:r>
          </a:p>
          <a:p>
            <a:r>
              <a:rPr lang="en-US" sz="2000" b="1" dirty="0">
                <a:solidFill>
                  <a:srgbClr val="000000"/>
                </a:solidFill>
                <a:latin typeface="Fira Sans Extra Condensed Black" panose="020B0A03050000020004" pitchFamily="34" charset="0"/>
                <a:ea typeface="Fira Sans Extra Condensed"/>
                <a:cs typeface="Fira Sans Extra Condensed"/>
                <a:sym typeface="Fira Sans Extra Condensed"/>
              </a:rPr>
              <a:t>System</a:t>
            </a:r>
          </a:p>
          <a:p>
            <a:endParaRPr lang="en-US" sz="2000" b="1" dirty="0">
              <a:solidFill>
                <a:srgbClr val="000000"/>
              </a:solidFill>
              <a:latin typeface="Fira Sans Extra Condensed Black" panose="020B0A03050000020004" pitchFamily="34" charset="0"/>
              <a:ea typeface="Fira Sans Extra Condensed"/>
              <a:cs typeface="Fira Sans Extra Condensed"/>
              <a:sym typeface="Fira Sans Extra Condensed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Fira Sans Extra Condensed Black" panose="020B0A03050000020004" pitchFamily="34" charset="0"/>
                <a:ea typeface="Fira Sans Extra Condensed"/>
                <a:cs typeface="Fira Sans Extra Condensed"/>
                <a:sym typeface="Fira Sans Extra Condensed"/>
              </a:rPr>
              <a:t>Vision</a:t>
            </a:r>
          </a:p>
          <a:p>
            <a:endParaRPr lang="en-US" sz="2000" b="1" dirty="0">
              <a:solidFill>
                <a:srgbClr val="000000"/>
              </a:solidFill>
              <a:latin typeface="Fira Sans Extra Condensed Black" panose="020B0A03050000020004" pitchFamily="34" charset="0"/>
              <a:ea typeface="Fira Sans Extra Condensed"/>
              <a:cs typeface="Fira Sans Extra Condensed"/>
              <a:sym typeface="Fira Sans Extra Condensed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Fira Sans Extra Condensed Black" panose="020B0A03050000020004" pitchFamily="34" charset="0"/>
                <a:ea typeface="Fira Sans Extra Condensed"/>
                <a:cs typeface="Fira Sans Extra Condensed"/>
                <a:sym typeface="Fira Sans Extra Condensed"/>
              </a:rPr>
              <a:t>Voice</a:t>
            </a:r>
          </a:p>
          <a:p>
            <a:endParaRPr lang="en-US" sz="2000" b="1" dirty="0">
              <a:solidFill>
                <a:srgbClr val="000000"/>
              </a:solidFill>
              <a:latin typeface="Fira Sans Extra Condensed Black" panose="020B0A03050000020004" pitchFamily="34" charset="0"/>
              <a:ea typeface="Fira Sans Extra Condensed"/>
              <a:cs typeface="Fira Sans Extra Condensed"/>
              <a:sym typeface="Fira Sans Extra Condensed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Fira Sans Extra Condensed Black" panose="020B0A03050000020004" pitchFamily="34" charset="0"/>
                <a:ea typeface="Fira Sans Extra Condensed"/>
                <a:cs typeface="Fira Sans Extra Condensed"/>
                <a:sym typeface="Fira Sans Extra Condensed"/>
              </a:rPr>
              <a:t>NPL</a:t>
            </a:r>
          </a:p>
          <a:p>
            <a:endParaRPr lang="en-US" sz="2000" b="1" dirty="0">
              <a:solidFill>
                <a:srgbClr val="000000"/>
              </a:solidFill>
              <a:latin typeface="Fira Sans Extra Condensed Black" panose="020B0A03050000020004" pitchFamily="34" charset="0"/>
              <a:ea typeface="Fira Sans Extra Condensed"/>
              <a:cs typeface="Fira Sans Extra Condensed"/>
              <a:sym typeface="Fira Sans Extra Condensed"/>
            </a:endParaRPr>
          </a:p>
          <a:p>
            <a:r>
              <a:rPr lang="en-US" sz="2000" b="1" dirty="0">
                <a:solidFill>
                  <a:srgbClr val="000000"/>
                </a:solidFill>
                <a:latin typeface="Fira Sans Extra Condensed Black" panose="020B0A03050000020004" pitchFamily="34" charset="0"/>
                <a:ea typeface="Fira Sans Extra Condensed"/>
                <a:cs typeface="Fira Sans Extra Condensed"/>
                <a:sym typeface="Fira Sans Extra Condensed"/>
              </a:rPr>
              <a:t>Web</a:t>
            </a:r>
          </a:p>
          <a:p>
            <a:endParaRPr lang="en-US" sz="2000" b="1" dirty="0">
              <a:solidFill>
                <a:srgbClr val="000000"/>
              </a:solidFill>
              <a:latin typeface="Fira Sans Extra Condensed Black" panose="020B0A03050000020004" pitchFamily="34" charset="0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8C999B-65B5-4046-AC1F-CEDF8D30687F}"/>
              </a:ext>
            </a:extLst>
          </p:cNvPr>
          <p:cNvSpPr/>
          <p:nvPr/>
        </p:nvSpPr>
        <p:spPr>
          <a:xfrm>
            <a:off x="1807270" y="2504897"/>
            <a:ext cx="2514707" cy="39311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F576DB3-B2BD-4AC9-92FE-3318D741B210}"/>
              </a:ext>
            </a:extLst>
          </p:cNvPr>
          <p:cNvSpPr/>
          <p:nvPr/>
        </p:nvSpPr>
        <p:spPr>
          <a:xfrm>
            <a:off x="4304712" y="2504899"/>
            <a:ext cx="2514707" cy="39311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A6621C5-C688-4709-B217-F67A93044CEB}"/>
              </a:ext>
            </a:extLst>
          </p:cNvPr>
          <p:cNvSpPr/>
          <p:nvPr/>
        </p:nvSpPr>
        <p:spPr>
          <a:xfrm>
            <a:off x="6819419" y="2504898"/>
            <a:ext cx="2514707" cy="39311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DF90FF66-0814-42EF-A206-51C421290AEA}"/>
              </a:ext>
            </a:extLst>
          </p:cNvPr>
          <p:cNvSpPr/>
          <p:nvPr/>
        </p:nvSpPr>
        <p:spPr>
          <a:xfrm>
            <a:off x="9322616" y="2504898"/>
            <a:ext cx="2514707" cy="39311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F0CD9F2-0655-4F28-936C-ACC142105617}"/>
              </a:ext>
            </a:extLst>
          </p:cNvPr>
          <p:cNvCxnSpPr>
            <a:cxnSpLocks/>
          </p:cNvCxnSpPr>
          <p:nvPr/>
        </p:nvCxnSpPr>
        <p:spPr>
          <a:xfrm>
            <a:off x="1790006" y="3629464"/>
            <a:ext cx="5001492" cy="0"/>
          </a:xfrm>
          <a:prstGeom prst="straightConnector1">
            <a:avLst/>
          </a:prstGeom>
          <a:ln w="539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43AABB5-CF3F-417E-A29E-BBF44F8246E6}"/>
              </a:ext>
            </a:extLst>
          </p:cNvPr>
          <p:cNvCxnSpPr>
            <a:cxnSpLocks/>
          </p:cNvCxnSpPr>
          <p:nvPr/>
        </p:nvCxnSpPr>
        <p:spPr>
          <a:xfrm>
            <a:off x="1790006" y="2902634"/>
            <a:ext cx="5029413" cy="0"/>
          </a:xfrm>
          <a:prstGeom prst="straightConnector1">
            <a:avLst/>
          </a:prstGeom>
          <a:ln w="539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78605C64-40E1-42C8-B29F-796B61B7DF82}"/>
              </a:ext>
            </a:extLst>
          </p:cNvPr>
          <p:cNvCxnSpPr>
            <a:cxnSpLocks/>
          </p:cNvCxnSpPr>
          <p:nvPr/>
        </p:nvCxnSpPr>
        <p:spPr>
          <a:xfrm>
            <a:off x="1740131" y="4258875"/>
            <a:ext cx="5001492" cy="0"/>
          </a:xfrm>
          <a:prstGeom prst="straightConnector1">
            <a:avLst/>
          </a:prstGeom>
          <a:ln w="539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F1A21F9-8422-47DC-852A-321646EE68DD}"/>
              </a:ext>
            </a:extLst>
          </p:cNvPr>
          <p:cNvCxnSpPr>
            <a:cxnSpLocks/>
          </p:cNvCxnSpPr>
          <p:nvPr/>
        </p:nvCxnSpPr>
        <p:spPr>
          <a:xfrm>
            <a:off x="1790006" y="4940104"/>
            <a:ext cx="5001492" cy="0"/>
          </a:xfrm>
          <a:prstGeom prst="straightConnector1">
            <a:avLst/>
          </a:prstGeom>
          <a:ln w="539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FC8B811-2EED-4747-9EE4-B0BD69CD2B4A}"/>
              </a:ext>
            </a:extLst>
          </p:cNvPr>
          <p:cNvCxnSpPr>
            <a:cxnSpLocks/>
          </p:cNvCxnSpPr>
          <p:nvPr/>
        </p:nvCxnSpPr>
        <p:spPr>
          <a:xfrm>
            <a:off x="1803966" y="5559078"/>
            <a:ext cx="5001492" cy="0"/>
          </a:xfrm>
          <a:prstGeom prst="straightConnector1">
            <a:avLst/>
          </a:prstGeom>
          <a:ln w="539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FAAD6117-0905-413B-8443-4D4F801F509C}"/>
              </a:ext>
            </a:extLst>
          </p:cNvPr>
          <p:cNvCxnSpPr>
            <a:cxnSpLocks/>
          </p:cNvCxnSpPr>
          <p:nvPr/>
        </p:nvCxnSpPr>
        <p:spPr>
          <a:xfrm>
            <a:off x="6830929" y="2902634"/>
            <a:ext cx="4177040" cy="0"/>
          </a:xfrm>
          <a:prstGeom prst="straightConnector1">
            <a:avLst/>
          </a:prstGeom>
          <a:ln w="53975">
            <a:solidFill>
              <a:schemeClr val="accent2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C7268F84-FF92-4CF1-BA0C-F10EE1AAF8E4}"/>
              </a:ext>
            </a:extLst>
          </p:cNvPr>
          <p:cNvCxnSpPr>
            <a:cxnSpLocks/>
          </p:cNvCxnSpPr>
          <p:nvPr/>
        </p:nvCxnSpPr>
        <p:spPr>
          <a:xfrm>
            <a:off x="6870785" y="5559078"/>
            <a:ext cx="4066846" cy="0"/>
          </a:xfrm>
          <a:prstGeom prst="straightConnector1">
            <a:avLst/>
          </a:prstGeom>
          <a:ln w="53975">
            <a:solidFill>
              <a:schemeClr val="accent2"/>
            </a:solidFill>
            <a:prstDash val="sysDot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0151B2A0-C252-471E-AE24-1993FA22DFB6}"/>
              </a:ext>
            </a:extLst>
          </p:cNvPr>
          <p:cNvSpPr/>
          <p:nvPr/>
        </p:nvSpPr>
        <p:spPr>
          <a:xfrm>
            <a:off x="6995863" y="3760140"/>
            <a:ext cx="2298832" cy="1306228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ysClr val="windowText" lastClr="000000"/>
                </a:solidFill>
              </a:rPr>
              <a:t>통합단계</a:t>
            </a:r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F979DB85-9BA1-4D0E-8779-C955EFE8C3D5}"/>
              </a:ext>
            </a:extLst>
          </p:cNvPr>
          <p:cNvSpPr/>
          <p:nvPr/>
        </p:nvSpPr>
        <p:spPr>
          <a:xfrm>
            <a:off x="9428234" y="3712254"/>
            <a:ext cx="2318292" cy="1306228"/>
          </a:xfrm>
          <a:prstGeom prst="rightArrow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ysClr val="windowText" lastClr="000000"/>
                </a:solidFill>
              </a:rPr>
              <a:t>Testing/</a:t>
            </a:r>
            <a:r>
              <a:rPr lang="ko-KR" altLang="en-US" b="1" dirty="0">
                <a:solidFill>
                  <a:sysClr val="windowText" lastClr="000000"/>
                </a:solidFill>
              </a:rPr>
              <a:t>완성단계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9D399D-78AD-492E-B00A-0922ED54B63D}"/>
              </a:ext>
            </a:extLst>
          </p:cNvPr>
          <p:cNvSpPr txBox="1"/>
          <p:nvPr/>
        </p:nvSpPr>
        <p:spPr>
          <a:xfrm>
            <a:off x="8056311" y="5641732"/>
            <a:ext cx="2514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웹서비스 구축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DA9FC40-690F-4608-A6E5-43ACFD092B33}"/>
              </a:ext>
            </a:extLst>
          </p:cNvPr>
          <p:cNvSpPr/>
          <p:nvPr/>
        </p:nvSpPr>
        <p:spPr>
          <a:xfrm>
            <a:off x="275379" y="3378690"/>
            <a:ext cx="6516119" cy="185350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2756901-6610-407D-993D-4C2BEBA582BD}"/>
              </a:ext>
            </a:extLst>
          </p:cNvPr>
          <p:cNvSpPr txBox="1"/>
          <p:nvPr/>
        </p:nvSpPr>
        <p:spPr>
          <a:xfrm>
            <a:off x="7178987" y="3041663"/>
            <a:ext cx="1835427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학술대회 </a:t>
            </a:r>
            <a:endParaRPr lang="en-US" altLang="ko-KR" b="1" dirty="0"/>
          </a:p>
          <a:p>
            <a:pPr algn="ctr"/>
            <a:r>
              <a:rPr lang="ko-KR" altLang="en-US" b="1" dirty="0"/>
              <a:t>논문제출완료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7032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8399" y="1329439"/>
            <a:ext cx="7072743" cy="4285040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defRPr/>
            </a:pPr>
            <a:r>
              <a:rPr lang="en-US" altLang="ko-KR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IV. </a:t>
            </a:r>
            <a:r>
              <a:rPr lang="ko-KR" alt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파이널 프로젝트 </a:t>
            </a:r>
            <a:br>
              <a:rPr lang="en-US" altLang="ko-KR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r>
              <a:rPr lang="en-US" altLang="ko-KR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  </a:t>
            </a:r>
            <a:r>
              <a:rPr lang="ko-KR" altLang="en-US" sz="4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수행결과 보고</a:t>
            </a:r>
            <a:b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b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1. E-Learning System</a:t>
            </a:r>
            <a:b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b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</a:b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2. AI</a:t>
            </a: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면접 시스템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  <a:latin typeface="Arial Unicode MS" pitchFamily="50" charset="-127"/>
              <a:ea typeface="Arial Unicode MS" pitchFamily="50" charset="-127"/>
              <a:cs typeface="Arial Unicode MS" pitchFamily="50" charset="-127"/>
            </a:endParaRP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966447" cy="6858000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7" descr="C:\Users\TOMPSON\Desktop\img_ssac_intro-removebg-preview.png">
            <a:extLst>
              <a:ext uri="{FF2B5EF4-FFF2-40B4-BE49-F238E27FC236}">
                <a16:creationId xmlns:a16="http://schemas.microsoft.com/office/drawing/2014/main" id="{2E6B6EF1-B75A-43E3-A2BB-76CB686D0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1000"/>
          </a:blip>
          <a:srcRect/>
          <a:stretch>
            <a:fillRect/>
          </a:stretch>
        </p:blipFill>
        <p:spPr bwMode="auto">
          <a:xfrm>
            <a:off x="10270065" y="218484"/>
            <a:ext cx="1902375" cy="10007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4329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6" y="448056"/>
            <a:ext cx="8613915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>
                <a:cs typeface="Segoe UI Light" panose="020B0502040204020203" pitchFamily="34" charset="0"/>
              </a:rPr>
              <a:t>목차</a:t>
            </a:r>
            <a:r>
              <a:rPr lang="en-US" altLang="ko-KR" dirty="0">
                <a:cs typeface="Segoe UI Light" panose="020B0502040204020203" pitchFamily="34" charset="0"/>
              </a:rPr>
              <a:t>(</a:t>
            </a:r>
            <a:r>
              <a:rPr lang="ko-KR" altLang="en-US" dirty="0">
                <a:cs typeface="Segoe UI Light" panose="020B0502040204020203" pitchFamily="34" charset="0"/>
              </a:rPr>
              <a:t>초안</a:t>
            </a:r>
            <a:r>
              <a:rPr lang="en-US" altLang="ko-KR" dirty="0">
                <a:cs typeface="Segoe UI Light" panose="020B0502040204020203" pitchFamily="34" charset="0"/>
              </a:rPr>
              <a:t>)</a:t>
            </a:r>
            <a:endParaRPr lang="ko-KR" altLang="en-US" dirty="0"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41610" y="1545221"/>
            <a:ext cx="8988596" cy="5060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lvl="0" indent="-514350" rtl="0">
              <a:spcAft>
                <a:spcPts val="600"/>
              </a:spcAft>
              <a:buNone/>
              <a:defRPr/>
            </a:pPr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I. </a:t>
            </a:r>
            <a:r>
              <a:rPr lang="ko-KR" altLang="en-US" sz="28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파이널</a:t>
            </a: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프로젝트 수행배경</a:t>
            </a: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514350" lvl="0" indent="-514350" rtl="0">
              <a:spcAft>
                <a:spcPts val="600"/>
              </a:spcAft>
              <a:buAutoNum type="arabicPeriod"/>
              <a:defRPr/>
            </a:pP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514350" lvl="0" indent="-514350" rtl="0">
              <a:spcAft>
                <a:spcPts val="600"/>
              </a:spcAft>
              <a:buNone/>
              <a:defRPr/>
            </a:pPr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II. </a:t>
            </a: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프로젝트 세부목표 설정</a:t>
            </a: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514350" lvl="0" indent="-514350" rtl="0">
              <a:spcAft>
                <a:spcPts val="600"/>
              </a:spcAft>
              <a:buNone/>
              <a:defRPr/>
            </a:pP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514350" lvl="0" indent="-514350" rtl="0">
              <a:spcAft>
                <a:spcPts val="600"/>
              </a:spcAft>
              <a:buNone/>
              <a:defRPr/>
            </a:pPr>
            <a:r>
              <a:rPr lang="en-US" altLang="ko-KR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III.</a:t>
            </a:r>
            <a:r>
              <a:rPr lang="ko-KR" altLang="en-US" sz="280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파이널 프로젝트 수행결과</a:t>
            </a: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514350" lvl="0" indent="-514350" rtl="0">
              <a:spcAft>
                <a:spcPts val="600"/>
              </a:spcAft>
              <a:buAutoNum type="arabicPeriod"/>
              <a:defRPr/>
            </a:pPr>
            <a:endParaRPr lang="en-US" altLang="ko-KR" sz="280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514350" lvl="0" indent="-514350" rtl="0">
              <a:spcAft>
                <a:spcPts val="600"/>
              </a:spcAft>
              <a:buNone/>
              <a:defRPr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IV. AI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면접 평가표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514350" lvl="0" indent="-514350" rtl="0">
              <a:spcAft>
                <a:spcPts val="600"/>
              </a:spcAft>
              <a:buNone/>
              <a:defRPr/>
            </a:pP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514350" lvl="0" indent="-514350" rtl="0">
              <a:spcAft>
                <a:spcPts val="600"/>
              </a:spcAft>
              <a:buNone/>
              <a:defRPr/>
            </a:pP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V.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향후 활용계획</a:t>
            </a:r>
          </a:p>
        </p:txBody>
      </p:sp>
      <p:pic>
        <p:nvPicPr>
          <p:cNvPr id="61441" name="Picture 1" descr="C:\Users\TOMPSON\Desktop\GO801_GNI_AccessWorldData_TitleCard_yOTrxyr.original-removebg-preview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55127" y="3040348"/>
            <a:ext cx="6785674" cy="3543300"/>
          </a:xfrm>
          <a:prstGeom prst="rect">
            <a:avLst/>
          </a:prstGeom>
          <a:noFill/>
        </p:spPr>
      </p:pic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65538" y="3179809"/>
            <a:ext cx="1038360" cy="3082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22C40-FAD5-4D27-8DAB-128147EFE5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</a:t>
            </a:fld>
            <a:endParaRPr lang="ko-KR" altLang="en-US" dirty="0"/>
          </a:p>
        </p:txBody>
      </p:sp>
      <p:sp>
        <p:nvSpPr>
          <p:cNvPr id="7" name="제목 7">
            <a:extLst>
              <a:ext uri="{FF2B5EF4-FFF2-40B4-BE49-F238E27FC236}">
                <a16:creationId xmlns:a16="http://schemas.microsoft.com/office/drawing/2014/main" id="{406C8ACB-FEF1-48D2-A51A-AF15C7448E4F}"/>
              </a:ext>
            </a:extLst>
          </p:cNvPr>
          <p:cNvSpPr txBox="1">
            <a:spLocks/>
          </p:cNvSpPr>
          <p:nvPr/>
        </p:nvSpPr>
        <p:spPr>
          <a:xfrm>
            <a:off x="521206" y="5494142"/>
            <a:ext cx="10169933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en-US" altLang="ko-KR" sz="2400" b="1" dirty="0">
                <a:cs typeface="Segoe UI Light" panose="020B0502040204020203" pitchFamily="34" charset="0"/>
              </a:rPr>
              <a:t>* </a:t>
            </a:r>
            <a:r>
              <a:rPr lang="ko-KR" altLang="en-US" sz="2400" b="1" dirty="0">
                <a:cs typeface="Segoe UI Light" panose="020B0502040204020203" pitchFamily="34" charset="0"/>
              </a:rPr>
              <a:t>본 보고서는 초안</a:t>
            </a:r>
            <a:r>
              <a:rPr lang="en-US" altLang="ko-KR" sz="2400" b="1" dirty="0">
                <a:cs typeface="Segoe UI Light" panose="020B0502040204020203" pitchFamily="34" charset="0"/>
              </a:rPr>
              <a:t>(Draft)</a:t>
            </a:r>
            <a:r>
              <a:rPr lang="ko-KR" altLang="en-US" sz="2400" b="1" dirty="0">
                <a:cs typeface="Segoe UI Light" panose="020B0502040204020203" pitchFamily="34" charset="0"/>
              </a:rPr>
              <a:t>으로 최종본을 후 제출 예정입니다</a:t>
            </a:r>
            <a:r>
              <a:rPr lang="en-US" altLang="ko-KR" sz="2400" dirty="0">
                <a:cs typeface="Segoe UI Light" panose="020B0502040204020203" pitchFamily="34" charset="0"/>
              </a:rPr>
              <a:t>.</a:t>
            </a:r>
            <a:endParaRPr lang="ko-KR" altLang="en-US" sz="2400" dirty="0"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24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F3491-F5A5-48AF-ADD2-5730861B6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146" y="1850827"/>
            <a:ext cx="6847181" cy="1748545"/>
          </a:xfrm>
        </p:spPr>
        <p:txBody>
          <a:bodyPr/>
          <a:lstStyle/>
          <a:p>
            <a:r>
              <a:rPr lang="en-US" altLang="ko-KR" b="1" dirty="0"/>
              <a:t>1. </a:t>
            </a:r>
            <a:r>
              <a:rPr lang="ko-KR" altLang="en-US" b="1" dirty="0" err="1"/>
              <a:t>이러닝시스템</a:t>
            </a:r>
            <a:br>
              <a:rPr lang="en-US" altLang="ko-KR" b="1" dirty="0"/>
            </a:br>
            <a:r>
              <a:rPr lang="en-US" altLang="ko-KR" b="1" dirty="0"/>
              <a:t>   (e-Learning </a:t>
            </a:r>
            <a:r>
              <a:rPr lang="en-US" altLang="ko-KR" b="1" dirty="0" err="1"/>
              <a:t>Sytem</a:t>
            </a:r>
            <a:r>
              <a:rPr lang="en-US" altLang="ko-KR" b="1" dirty="0"/>
              <a:t>) </a:t>
            </a:r>
            <a:r>
              <a:rPr lang="ko-KR" altLang="en-US" b="1" dirty="0"/>
              <a:t>구축보고</a:t>
            </a:r>
          </a:p>
        </p:txBody>
      </p:sp>
      <p:pic>
        <p:nvPicPr>
          <p:cNvPr id="9" name="그림 개체 틀 8" descr="화면 캡처 2023-08-25 142946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566" r="26566"/>
          <a:stretch>
            <a:fillRect/>
          </a:stretch>
        </p:blipFill>
        <p:spPr/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593DE1-48B7-4635-BABF-87A1149D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7" descr="C:\Users\TOMPSON\Desktop\img_ssac_intro-removebg-preview.png">
            <a:extLst>
              <a:ext uri="{FF2B5EF4-FFF2-40B4-BE49-F238E27FC236}">
                <a16:creationId xmlns:a16="http://schemas.microsoft.com/office/drawing/2014/main" id="{3CD4A876-2E83-4EDC-A070-377B985F8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1000"/>
          </a:blip>
          <a:srcRect/>
          <a:stretch>
            <a:fillRect/>
          </a:stretch>
        </p:blipFill>
        <p:spPr bwMode="auto">
          <a:xfrm>
            <a:off x="10270065" y="218484"/>
            <a:ext cx="1902375" cy="10007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02447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21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15294" y="474299"/>
            <a:ext cx="9620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/>
              <a:t>1) 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(Client) </a:t>
            </a:r>
            <a:r>
              <a:rPr lang="ko-KR" altLang="en-US" sz="3600" dirty="0"/>
              <a:t>페이지</a:t>
            </a:r>
            <a:r>
              <a:rPr lang="en-US" altLang="ko-KR" sz="3600" dirty="0"/>
              <a:t>-</a:t>
            </a:r>
            <a:r>
              <a:rPr lang="ko-KR" altLang="en-US" sz="3600" dirty="0"/>
              <a:t>초기화면</a:t>
            </a:r>
            <a:endParaRPr lang="en-US" altLang="ko-KR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DFAA85-F731-4678-9D45-87694D20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4" y="1281195"/>
            <a:ext cx="6411429" cy="5423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7D00AC-02DD-4EBA-9D95-958CA4FF4F34}"/>
              </a:ext>
            </a:extLst>
          </p:cNvPr>
          <p:cNvSpPr txBox="1"/>
          <p:nvPr/>
        </p:nvSpPr>
        <p:spPr>
          <a:xfrm>
            <a:off x="7332852" y="1642510"/>
            <a:ext cx="451904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로그인</a:t>
            </a:r>
            <a:r>
              <a:rPr lang="en-US" altLang="ko-KR" sz="2800" dirty="0"/>
              <a:t>/</a:t>
            </a:r>
            <a:r>
              <a:rPr lang="ko-KR" altLang="en-US" sz="2800" dirty="0"/>
              <a:t>회원가입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검색엔진 포함</a:t>
            </a:r>
            <a:endParaRPr lang="en-US" altLang="ko-KR" sz="2800" b="1" dirty="0"/>
          </a:p>
          <a:p>
            <a:r>
              <a:rPr lang="ko-KR" altLang="en-US" sz="2800" dirty="0"/>
              <a:t> </a:t>
            </a:r>
            <a:r>
              <a:rPr lang="en-US" altLang="ko-KR" sz="2800" dirty="0"/>
              <a:t>- </a:t>
            </a:r>
            <a:r>
              <a:rPr lang="ko-KR" altLang="en-US" sz="2400" dirty="0"/>
              <a:t>강좌 및 게시판내용 검색</a:t>
            </a:r>
            <a:endParaRPr lang="en-US" altLang="ko-K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핵심메뉴 아이콘화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이미지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관리페이지 연동</a:t>
            </a:r>
            <a:endParaRPr lang="en-US" altLang="ko-KR" sz="2800" b="1" dirty="0"/>
          </a:p>
          <a:p>
            <a:r>
              <a:rPr lang="en-US" altLang="ko-KR" sz="2400" b="1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관리자페이지에서 이미지 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/>
              <a:t>업로드시 초기화면에 자동배치</a:t>
            </a:r>
          </a:p>
        </p:txBody>
      </p:sp>
    </p:spTree>
    <p:extLst>
      <p:ext uri="{BB962C8B-B14F-4D97-AF65-F5344CB8AC3E}">
        <p14:creationId xmlns:p14="http://schemas.microsoft.com/office/powerpoint/2010/main" val="3691656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22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7999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1) </a:t>
            </a:r>
            <a:r>
              <a:rPr lang="ko-KR" altLang="en-US" sz="3600" dirty="0"/>
              <a:t>클라이언트</a:t>
            </a:r>
            <a:r>
              <a:rPr lang="en-US" altLang="ko-KR" sz="3600" dirty="0"/>
              <a:t>(Client) </a:t>
            </a:r>
            <a:r>
              <a:rPr lang="ko-KR" altLang="en-US" sz="3600" dirty="0"/>
              <a:t>페이지</a:t>
            </a:r>
            <a:r>
              <a:rPr lang="en-US" altLang="ko-KR" sz="3600" dirty="0"/>
              <a:t>-</a:t>
            </a:r>
            <a:r>
              <a:rPr lang="ko-KR" altLang="en-US" sz="3600" dirty="0"/>
              <a:t>초기화면</a:t>
            </a:r>
            <a:endParaRPr lang="en-US" altLang="ko-KR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F05BA58-7DFB-4138-8766-6B4EC236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74" y="1523619"/>
            <a:ext cx="7344560" cy="4755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44DB6D-5908-4E70-A936-F43047049C47}"/>
              </a:ext>
            </a:extLst>
          </p:cNvPr>
          <p:cNvSpPr txBox="1"/>
          <p:nvPr/>
        </p:nvSpPr>
        <p:spPr>
          <a:xfrm>
            <a:off x="8017506" y="1545406"/>
            <a:ext cx="39638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주요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신규강좌 소개</a:t>
            </a:r>
            <a:endParaRPr lang="en-US" altLang="ko-KR" sz="2800" b="1" dirty="0"/>
          </a:p>
          <a:p>
            <a:pPr marL="342900" indent="-342900">
              <a:buFontTx/>
              <a:buChar char="-"/>
            </a:pPr>
            <a:r>
              <a:rPr lang="ko-KR" altLang="en-US" sz="2400" dirty="0"/>
              <a:t>관리자페이지에 연동해</a:t>
            </a:r>
            <a:r>
              <a:rPr lang="en-US" altLang="ko-KR" sz="2400" dirty="0"/>
              <a:t>, 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r>
              <a:rPr lang="en-US" altLang="ko-KR" sz="2400" dirty="0"/>
              <a:t> </a:t>
            </a:r>
            <a:r>
              <a:rPr lang="ko-KR" altLang="en-US" sz="2400" dirty="0"/>
              <a:t>게시판형태의 관리시스템</a:t>
            </a:r>
            <a:endParaRPr lang="en-US" altLang="ko-KR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핵심메뉴 아이콘화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dirty="0"/>
              <a:t>이미지</a:t>
            </a:r>
            <a:r>
              <a:rPr lang="en-US" altLang="ko-KR" sz="2800" b="1" dirty="0"/>
              <a:t>-</a:t>
            </a:r>
            <a:r>
              <a:rPr lang="ko-KR" altLang="en-US" sz="2800" b="1" dirty="0"/>
              <a:t>관리페이지 연동</a:t>
            </a:r>
            <a:endParaRPr lang="en-US" altLang="ko-KR" sz="2800" b="1" dirty="0"/>
          </a:p>
          <a:p>
            <a:r>
              <a:rPr lang="en-US" altLang="ko-KR" sz="2400" b="1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관리자페이지에서 이미지 </a:t>
            </a:r>
            <a:endParaRPr lang="en-US" altLang="ko-KR" sz="2400" dirty="0"/>
          </a:p>
          <a:p>
            <a:r>
              <a:rPr lang="en-US" altLang="ko-KR" sz="2400" dirty="0"/>
              <a:t>  </a:t>
            </a:r>
            <a:r>
              <a:rPr lang="ko-KR" altLang="en-US" sz="2400" dirty="0"/>
              <a:t>업로드시 초기화면에 자동배치</a:t>
            </a:r>
          </a:p>
        </p:txBody>
      </p:sp>
    </p:spTree>
    <p:extLst>
      <p:ext uri="{BB962C8B-B14F-4D97-AF65-F5344CB8AC3E}">
        <p14:creationId xmlns:p14="http://schemas.microsoft.com/office/powerpoint/2010/main" val="42691162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A9841-599F-4900-BE5C-60405BA60A63}"/>
              </a:ext>
            </a:extLst>
          </p:cNvPr>
          <p:cNvSpPr txBox="1"/>
          <p:nvPr/>
        </p:nvSpPr>
        <p:spPr>
          <a:xfrm>
            <a:off x="6410129" y="1449784"/>
            <a:ext cx="52064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/>
            <a:r>
              <a:rPr lang="en-US" altLang="ko-KR" sz="2400" dirty="0"/>
              <a:t>&lt;</a:t>
            </a:r>
            <a:r>
              <a:rPr lang="ko-KR" altLang="en-US" sz="2400" dirty="0"/>
              <a:t>홈페이지 이미지 관리화면</a:t>
            </a:r>
            <a:r>
              <a:rPr lang="en-US" altLang="ko-KR" sz="2400" dirty="0"/>
              <a:t>&gt;</a:t>
            </a:r>
          </a:p>
          <a:p>
            <a:pPr marL="571500" indent="-571500"/>
            <a:endParaRPr lang="en-US" altLang="ko-KR" sz="2400" dirty="0"/>
          </a:p>
          <a:p>
            <a:pPr marL="571500" indent="-571500"/>
            <a:r>
              <a:rPr lang="en-US" altLang="ko-KR" sz="2400" dirty="0"/>
              <a:t>-</a:t>
            </a:r>
            <a:r>
              <a:rPr lang="ko-KR" altLang="en-US" sz="2400" dirty="0"/>
              <a:t>관리자 디자인화면에서 이미지 추가</a:t>
            </a:r>
            <a:r>
              <a:rPr lang="en-US" altLang="ko-KR" sz="2400" dirty="0"/>
              <a:t>, </a:t>
            </a:r>
          </a:p>
          <a:p>
            <a:pPr marL="571500" indent="-571500"/>
            <a:r>
              <a:rPr lang="en-US" altLang="ko-KR" sz="2400" dirty="0"/>
              <a:t> </a:t>
            </a:r>
            <a:r>
              <a:rPr lang="ko-KR" altLang="en-US" sz="2400" dirty="0"/>
              <a:t>삭제관리를 통해 </a:t>
            </a:r>
            <a:r>
              <a:rPr lang="ko-KR" altLang="en-US" sz="2400" dirty="0" err="1"/>
              <a:t>홈페이</a:t>
            </a:r>
            <a:r>
              <a:rPr lang="ko-KR" altLang="en-US" sz="2400" dirty="0"/>
              <a:t> 초기화면의 </a:t>
            </a:r>
            <a:endParaRPr lang="en-US" altLang="ko-KR" sz="2400" dirty="0"/>
          </a:p>
          <a:p>
            <a:pPr marL="571500" indent="-571500"/>
            <a:r>
              <a:rPr lang="en-US" altLang="ko-KR" sz="2400" dirty="0"/>
              <a:t> </a:t>
            </a:r>
            <a:r>
              <a:rPr lang="ko-KR" altLang="en-US" sz="2400" dirty="0"/>
              <a:t>이미지 변경</a:t>
            </a:r>
            <a:r>
              <a:rPr lang="en-US" altLang="ko-KR" sz="2400" dirty="0"/>
              <a:t>, </a:t>
            </a:r>
            <a:r>
              <a:rPr lang="ko-KR" altLang="en-US" sz="2400" dirty="0"/>
              <a:t>유지관리</a:t>
            </a:r>
            <a:endParaRPr lang="en-US" altLang="ko-KR" sz="2400" dirty="0"/>
          </a:p>
          <a:p>
            <a:endParaRPr lang="en-US" altLang="ko-KR" sz="24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6371D86-B8FF-45B0-8B9D-F2129E7686BB}"/>
              </a:ext>
            </a:extLst>
          </p:cNvPr>
          <p:cNvSpPr/>
          <p:nvPr/>
        </p:nvSpPr>
        <p:spPr>
          <a:xfrm>
            <a:off x="376767" y="425800"/>
            <a:ext cx="10496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2) </a:t>
            </a:r>
            <a:r>
              <a:rPr lang="ko-KR" altLang="en-US" sz="3600" dirty="0"/>
              <a:t>관리자</a:t>
            </a:r>
            <a:r>
              <a:rPr lang="en-US" altLang="ko-KR" sz="3600" dirty="0"/>
              <a:t> </a:t>
            </a:r>
            <a:r>
              <a:rPr lang="ko-KR" altLang="en-US" sz="3600" dirty="0"/>
              <a:t>페이지</a:t>
            </a:r>
            <a:r>
              <a:rPr lang="en-US" altLang="ko-KR" sz="3600" dirty="0"/>
              <a:t>-</a:t>
            </a:r>
            <a:r>
              <a:rPr lang="ko-KR" altLang="en-US" sz="3600" dirty="0"/>
              <a:t>홈페이지 초기화면 디자인시스템</a:t>
            </a:r>
            <a:endParaRPr lang="en-US" altLang="ko-KR" sz="36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747" y="2883160"/>
            <a:ext cx="5109102" cy="3685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8416" y="1438792"/>
            <a:ext cx="5066523" cy="29609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79051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28D3E8D-4E25-4D19-8DC2-DB267F920358}"/>
              </a:ext>
            </a:extLst>
          </p:cNvPr>
          <p:cNvSpPr/>
          <p:nvPr/>
        </p:nvSpPr>
        <p:spPr>
          <a:xfrm>
            <a:off x="376767" y="425800"/>
            <a:ext cx="9725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3) </a:t>
            </a:r>
            <a:r>
              <a:rPr lang="ko-KR" altLang="en-US" sz="3600" dirty="0"/>
              <a:t>관리자</a:t>
            </a:r>
            <a:r>
              <a:rPr lang="en-US" altLang="ko-KR" sz="3600" dirty="0"/>
              <a:t> </a:t>
            </a:r>
            <a:r>
              <a:rPr lang="ko-KR" altLang="en-US" sz="3600" dirty="0"/>
              <a:t>페이지</a:t>
            </a:r>
            <a:r>
              <a:rPr lang="en-US" altLang="ko-KR" sz="3600" dirty="0"/>
              <a:t>-</a:t>
            </a:r>
            <a:r>
              <a:rPr lang="ko-KR" altLang="en-US" sz="3600" dirty="0"/>
              <a:t>홈페이지 초기화면</a:t>
            </a:r>
            <a:r>
              <a:rPr lang="en-US" altLang="ko-KR" sz="3600" dirty="0"/>
              <a:t>(</a:t>
            </a:r>
            <a:r>
              <a:rPr lang="ko-KR" altLang="en-US" sz="3600" dirty="0"/>
              <a:t>강좌소개</a:t>
            </a:r>
            <a:r>
              <a:rPr lang="en-US" altLang="ko-KR" sz="36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F05BA58-7DFB-4138-8766-6B4EC236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09" y="3256384"/>
            <a:ext cx="5201743" cy="336826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533" y="1291837"/>
            <a:ext cx="5062406" cy="310239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A9841-599F-4900-BE5C-60405BA60A63}"/>
              </a:ext>
            </a:extLst>
          </p:cNvPr>
          <p:cNvSpPr txBox="1"/>
          <p:nvPr/>
        </p:nvSpPr>
        <p:spPr>
          <a:xfrm>
            <a:off x="6410129" y="1449784"/>
            <a:ext cx="551439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/>
            <a:r>
              <a:rPr lang="en-US" altLang="ko-KR" sz="2400" dirty="0"/>
              <a:t>&lt;</a:t>
            </a:r>
            <a:r>
              <a:rPr lang="ko-KR" altLang="en-US" sz="2400" dirty="0"/>
              <a:t>홈페이지 강좌소개  관리화면</a:t>
            </a:r>
            <a:r>
              <a:rPr lang="en-US" altLang="ko-KR" sz="2400" dirty="0"/>
              <a:t>&gt;</a:t>
            </a:r>
          </a:p>
          <a:p>
            <a:pPr marL="571500" indent="-571500"/>
            <a:endParaRPr lang="en-US" altLang="ko-KR" sz="2400" dirty="0"/>
          </a:p>
          <a:p>
            <a:pPr marL="571500" indent="-571500"/>
            <a:r>
              <a:rPr lang="en-US" altLang="ko-KR" sz="2400" dirty="0"/>
              <a:t>-</a:t>
            </a:r>
            <a:r>
              <a:rPr lang="ko-KR" altLang="en-US" sz="2400" dirty="0"/>
              <a:t>관리자 디자인화면에서 강좌소개 </a:t>
            </a:r>
            <a:endParaRPr lang="en-US" altLang="ko-KR" sz="2400" dirty="0"/>
          </a:p>
          <a:p>
            <a:pPr marL="571500" indent="-571500"/>
            <a:r>
              <a:rPr lang="en-US" altLang="ko-KR" sz="2400" dirty="0"/>
              <a:t> </a:t>
            </a:r>
            <a:r>
              <a:rPr lang="ko-KR" altLang="en-US" sz="2400" dirty="0"/>
              <a:t>이미지와 내용을 적어 올리면</a:t>
            </a:r>
            <a:r>
              <a:rPr lang="en-US" altLang="ko-KR" sz="2400" dirty="0"/>
              <a:t>, 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571500" indent="-571500"/>
            <a:r>
              <a:rPr lang="en-US" altLang="ko-KR" sz="2400" dirty="0"/>
              <a:t> </a:t>
            </a:r>
            <a:r>
              <a:rPr lang="ko-KR" altLang="en-US" sz="2400" dirty="0"/>
              <a:t>홈페이지 초기화면에 자동으로 </a:t>
            </a:r>
            <a:endParaRPr lang="en-US" altLang="ko-KR" sz="2400" dirty="0"/>
          </a:p>
          <a:p>
            <a:pPr marL="571500" indent="-571500"/>
            <a:r>
              <a:rPr lang="en-US" altLang="ko-KR" sz="2400" dirty="0"/>
              <a:t> </a:t>
            </a:r>
            <a:r>
              <a:rPr lang="ko-KR" altLang="en-US" sz="2400" dirty="0"/>
              <a:t>강좌 </a:t>
            </a:r>
            <a:r>
              <a:rPr lang="ko-KR" altLang="en-US" sz="2400" dirty="0" err="1"/>
              <a:t>소개글과</a:t>
            </a:r>
            <a:r>
              <a:rPr lang="ko-KR" altLang="en-US" sz="2400" dirty="0"/>
              <a:t> 이미지가 정렬되어 </a:t>
            </a:r>
            <a:endParaRPr lang="en-US" altLang="ko-KR" sz="2400" dirty="0"/>
          </a:p>
          <a:p>
            <a:pPr marL="571500" indent="-571500"/>
            <a:r>
              <a:rPr lang="en-US" altLang="ko-KR" sz="2400" dirty="0"/>
              <a:t> </a:t>
            </a:r>
            <a:r>
              <a:rPr lang="ko-KR" altLang="en-US" sz="2400" dirty="0"/>
              <a:t>소개됨</a:t>
            </a:r>
            <a:endParaRPr lang="en-US" altLang="ko-KR" sz="2400" dirty="0"/>
          </a:p>
          <a:p>
            <a:pPr marL="571500" indent="-571500"/>
            <a:endParaRPr lang="en-US" altLang="ko-KR" sz="2400" dirty="0"/>
          </a:p>
          <a:p>
            <a:pPr marL="571500" indent="-571500"/>
            <a:r>
              <a:rPr lang="en-US" altLang="ko-KR" sz="2400" dirty="0"/>
              <a:t>-</a:t>
            </a:r>
            <a:r>
              <a:rPr lang="ko-KR" altLang="en-US" sz="2400" dirty="0"/>
              <a:t>강좌가 많을 경우</a:t>
            </a:r>
            <a:r>
              <a:rPr lang="en-US" altLang="ko-KR" sz="2400" dirty="0"/>
              <a:t>, </a:t>
            </a:r>
            <a:r>
              <a:rPr lang="ko-KR" altLang="en-US" sz="2400" dirty="0" err="1"/>
              <a:t>카테고리를나눠서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marL="571500" indent="-571500"/>
            <a:r>
              <a:rPr lang="en-US" altLang="ko-KR" sz="2400" dirty="0"/>
              <a:t> </a:t>
            </a:r>
            <a:r>
              <a:rPr lang="ko-KR" altLang="en-US" sz="2400" dirty="0"/>
              <a:t>다수의 강좌</a:t>
            </a:r>
            <a:r>
              <a:rPr lang="en-US" altLang="ko-KR" sz="2400" dirty="0"/>
              <a:t>(</a:t>
            </a:r>
            <a:r>
              <a:rPr lang="ko-KR" altLang="en-US" sz="2400" dirty="0"/>
              <a:t>신규</a:t>
            </a:r>
            <a:r>
              <a:rPr lang="en-US" altLang="ko-KR" sz="2400" dirty="0"/>
              <a:t>, </a:t>
            </a:r>
            <a:r>
              <a:rPr lang="ko-KR" altLang="en-US" sz="2400" dirty="0"/>
              <a:t>인기</a:t>
            </a:r>
            <a:r>
              <a:rPr lang="en-US" altLang="ko-KR" sz="2400" dirty="0"/>
              <a:t>, </a:t>
            </a:r>
            <a:r>
              <a:rPr lang="ko-KR" altLang="en-US" sz="2400" dirty="0"/>
              <a:t>추천강좌 등</a:t>
            </a:r>
            <a:r>
              <a:rPr lang="en-US" altLang="ko-KR" sz="2400" dirty="0"/>
              <a:t>)</a:t>
            </a:r>
            <a:r>
              <a:rPr lang="ko-KR" altLang="en-US" sz="2400" dirty="0"/>
              <a:t>를 </a:t>
            </a:r>
            <a:endParaRPr lang="en-US" altLang="ko-KR" sz="2400" dirty="0"/>
          </a:p>
          <a:p>
            <a:pPr marL="571500" indent="-571500"/>
            <a:r>
              <a:rPr lang="en-US" altLang="ko-KR" sz="2400" dirty="0"/>
              <a:t> </a:t>
            </a:r>
            <a:r>
              <a:rPr lang="ko-KR" altLang="en-US" sz="2400" dirty="0"/>
              <a:t>게시판형태로 관리할 수 있음</a:t>
            </a:r>
            <a:endParaRPr lang="en-US" altLang="ko-KR" sz="2400" dirty="0"/>
          </a:p>
          <a:p>
            <a:pPr marL="571500" indent="-571500"/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309537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551741-F028-4B15-90F2-4E1982CFC8FB}"/>
              </a:ext>
            </a:extLst>
          </p:cNvPr>
          <p:cNvSpPr/>
          <p:nvPr/>
        </p:nvSpPr>
        <p:spPr>
          <a:xfrm>
            <a:off x="376767" y="425800"/>
            <a:ext cx="40575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4) </a:t>
            </a:r>
            <a:r>
              <a:rPr lang="ko-KR" altLang="en-US" sz="3600" dirty="0"/>
              <a:t>강좌 관리시스템</a:t>
            </a:r>
            <a:endParaRPr lang="en-US" altLang="ko-KR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6629" y="1320865"/>
            <a:ext cx="4112693" cy="203232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97148" y="1298641"/>
            <a:ext cx="4214684" cy="527043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68619" y="3620282"/>
            <a:ext cx="35368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강좌 카테고리 화면</a:t>
            </a:r>
            <a:endParaRPr lang="en-US" altLang="ko-KR" sz="2800" b="1" dirty="0"/>
          </a:p>
          <a:p>
            <a:r>
              <a:rPr lang="en-US" altLang="ko-KR" sz="2400" b="1" dirty="0"/>
              <a:t>-</a:t>
            </a:r>
            <a:r>
              <a:rPr lang="ko-KR" altLang="en-US" sz="2400" b="1" dirty="0"/>
              <a:t>신규강좌  추가</a:t>
            </a:r>
            <a:endParaRPr lang="en-US" altLang="ko-KR" sz="2400" b="1" dirty="0"/>
          </a:p>
          <a:p>
            <a:r>
              <a:rPr lang="en-US" altLang="ko-KR" sz="2400" b="1" dirty="0"/>
              <a:t>-</a:t>
            </a:r>
            <a:r>
              <a:rPr lang="ko-KR" altLang="en-US" sz="2400" b="1" dirty="0"/>
              <a:t>기존강좌  수정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99658" y="1382338"/>
            <a:ext cx="330303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개별강좌 등록 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관리화면</a:t>
            </a:r>
            <a:endParaRPr lang="en-US" altLang="ko-KR" sz="28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-</a:t>
            </a:r>
            <a:r>
              <a:rPr lang="ko-KR" altLang="en-US" sz="2400" b="1" dirty="0"/>
              <a:t>각 강좌의 세부강의</a:t>
            </a:r>
            <a:endParaRPr lang="en-US" altLang="ko-KR" sz="2400" b="1" dirty="0"/>
          </a:p>
          <a:p>
            <a:r>
              <a:rPr lang="en-US" altLang="ko-KR" sz="2400" b="1" dirty="0"/>
              <a:t>  </a:t>
            </a:r>
            <a:r>
              <a:rPr lang="ko-KR" altLang="en-US" sz="2400" b="1" dirty="0"/>
              <a:t>셋팅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업로드화면</a:t>
            </a:r>
            <a:endParaRPr lang="en-US" altLang="ko-KR" sz="2400" b="1" dirty="0"/>
          </a:p>
          <a:p>
            <a:r>
              <a:rPr lang="en-US" altLang="ko-KR" sz="2400" b="1" dirty="0"/>
              <a:t>-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90314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232E2D-0E9B-457B-AD10-2C17E4203111}"/>
              </a:ext>
            </a:extLst>
          </p:cNvPr>
          <p:cNvSpPr/>
          <p:nvPr/>
        </p:nvSpPr>
        <p:spPr>
          <a:xfrm>
            <a:off x="376767" y="425800"/>
            <a:ext cx="7313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5) </a:t>
            </a:r>
            <a:r>
              <a:rPr lang="ko-KR" altLang="en-US" sz="3600" dirty="0"/>
              <a:t>여론조사</a:t>
            </a:r>
            <a:r>
              <a:rPr lang="en-US" altLang="ko-KR" sz="3600" dirty="0"/>
              <a:t>/ </a:t>
            </a:r>
            <a:r>
              <a:rPr lang="ko-KR" altLang="en-US" sz="3600" dirty="0"/>
              <a:t>투표</a:t>
            </a:r>
            <a:r>
              <a:rPr lang="en-US" altLang="ko-KR" sz="3600" dirty="0"/>
              <a:t>/</a:t>
            </a:r>
            <a:r>
              <a:rPr lang="ko-KR" altLang="en-US" sz="3600" dirty="0"/>
              <a:t>문제은행 시스템</a:t>
            </a:r>
            <a:endParaRPr lang="en-US" altLang="ko-KR" sz="3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408" y="1370563"/>
            <a:ext cx="5683250" cy="482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1A9841-599F-4900-BE5C-60405BA60A63}"/>
              </a:ext>
            </a:extLst>
          </p:cNvPr>
          <p:cNvSpPr txBox="1"/>
          <p:nvPr/>
        </p:nvSpPr>
        <p:spPr>
          <a:xfrm>
            <a:off x="6410129" y="1449784"/>
            <a:ext cx="551439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/>
            <a:r>
              <a:rPr lang="en-US" altLang="ko-KR" sz="2400" dirty="0"/>
              <a:t>&lt;</a:t>
            </a:r>
            <a:r>
              <a:rPr lang="ko-KR" altLang="en-US" sz="2800" b="1" dirty="0"/>
              <a:t>여론조사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투표</a:t>
            </a:r>
            <a:r>
              <a:rPr lang="en-US" altLang="ko-KR" sz="2800" b="1" dirty="0"/>
              <a:t>/</a:t>
            </a:r>
            <a:r>
              <a:rPr lang="ko-KR" altLang="en-US" sz="2800" b="1" dirty="0"/>
              <a:t>문제은행  </a:t>
            </a:r>
            <a:endParaRPr lang="en-US" altLang="ko-KR" sz="2800" b="1" dirty="0"/>
          </a:p>
          <a:p>
            <a:pPr marL="571500" indent="-571500"/>
            <a:r>
              <a:rPr lang="en-US" altLang="ko-KR" sz="2800" b="1" dirty="0"/>
              <a:t>   </a:t>
            </a:r>
            <a:r>
              <a:rPr lang="ko-KR" altLang="en-US" sz="2800" b="1" dirty="0"/>
              <a:t>관리자 화면</a:t>
            </a:r>
            <a:r>
              <a:rPr lang="en-US" altLang="ko-KR" sz="2400" dirty="0"/>
              <a:t>&gt;</a:t>
            </a:r>
          </a:p>
          <a:p>
            <a:pPr marL="571500" indent="-571500"/>
            <a:endParaRPr lang="en-US" altLang="ko-KR" sz="2400" dirty="0"/>
          </a:p>
          <a:p>
            <a:pPr marL="571500" indent="-571500"/>
            <a:r>
              <a:rPr lang="en-US" altLang="ko-KR" sz="2400" dirty="0"/>
              <a:t>-</a:t>
            </a:r>
            <a:r>
              <a:rPr lang="ko-KR" altLang="en-US" sz="2400" dirty="0"/>
              <a:t>관리자 디자인화면에서 여론조사</a:t>
            </a:r>
            <a:r>
              <a:rPr lang="en-US" altLang="ko-KR" sz="2400" dirty="0"/>
              <a:t>, </a:t>
            </a:r>
            <a:r>
              <a:rPr lang="ko-KR" altLang="en-US" sz="2400" dirty="0"/>
              <a:t>또는</a:t>
            </a:r>
            <a:endParaRPr lang="en-US" altLang="ko-KR" sz="2400" dirty="0"/>
          </a:p>
          <a:p>
            <a:pPr marL="571500" indent="-571500"/>
            <a:r>
              <a:rPr lang="en-US" altLang="ko-KR" sz="2400" dirty="0"/>
              <a:t> </a:t>
            </a:r>
            <a:r>
              <a:rPr lang="ko-KR" altLang="en-US" sz="2400" dirty="0"/>
              <a:t>문제은행을 생성해</a:t>
            </a:r>
            <a:r>
              <a:rPr lang="en-US" altLang="ko-KR" sz="2400" dirty="0"/>
              <a:t>, </a:t>
            </a:r>
            <a:r>
              <a:rPr lang="ko-KR" altLang="en-US" sz="2400" dirty="0"/>
              <a:t>클라이언트가 </a:t>
            </a:r>
            <a:endParaRPr lang="en-US" altLang="ko-KR" sz="2400" dirty="0"/>
          </a:p>
          <a:p>
            <a:pPr marL="571500" indent="-571500"/>
            <a:r>
              <a:rPr lang="en-US" altLang="ko-KR" sz="2400" dirty="0"/>
              <a:t> </a:t>
            </a:r>
            <a:r>
              <a:rPr lang="ko-KR" altLang="en-US" sz="2400" dirty="0"/>
              <a:t>투표하거나</a:t>
            </a:r>
            <a:r>
              <a:rPr lang="en-US" altLang="ko-KR" sz="2400" dirty="0"/>
              <a:t>, </a:t>
            </a:r>
            <a:r>
              <a:rPr lang="ko-KR" altLang="en-US" sz="2400" dirty="0"/>
              <a:t>문제를 풀도록 설정</a:t>
            </a:r>
            <a:endParaRPr lang="en-US" altLang="ko-KR" sz="2400" dirty="0"/>
          </a:p>
          <a:p>
            <a:pPr marL="571500" indent="-571500"/>
            <a:endParaRPr lang="en-US" altLang="ko-KR" sz="2400" dirty="0"/>
          </a:p>
          <a:p>
            <a:pPr marL="571500" indent="-571500"/>
            <a:r>
              <a:rPr lang="en-US" altLang="ko-KR" sz="2400" dirty="0"/>
              <a:t>-</a:t>
            </a:r>
            <a:r>
              <a:rPr lang="ko-KR" altLang="en-US" sz="2400" dirty="0"/>
              <a:t>문제은행을 만들어 시험문제출제가능</a:t>
            </a:r>
            <a:endParaRPr lang="en-US" altLang="ko-KR" sz="2400" dirty="0"/>
          </a:p>
          <a:p>
            <a:pPr marL="571500" indent="-571500"/>
            <a:endParaRPr lang="en-US" altLang="ko-KR" sz="2400" dirty="0"/>
          </a:p>
          <a:p>
            <a:pPr marL="571500" indent="-571500"/>
            <a:r>
              <a:rPr lang="en-US" altLang="ko-KR" sz="2400" dirty="0"/>
              <a:t>-</a:t>
            </a:r>
            <a:r>
              <a:rPr lang="ko-KR" altLang="en-US" sz="2400" dirty="0"/>
              <a:t>다양한 여론조사 투표시스템 구축해</a:t>
            </a:r>
            <a:r>
              <a:rPr lang="en-US" altLang="ko-KR" sz="2400" dirty="0"/>
              <a:t>, </a:t>
            </a:r>
          </a:p>
          <a:p>
            <a:pPr marL="571500" indent="-571500"/>
            <a:r>
              <a:rPr lang="en-US" altLang="ko-KR" sz="2400" dirty="0"/>
              <a:t> </a:t>
            </a:r>
            <a:r>
              <a:rPr lang="ko-KR" altLang="en-US" sz="2400" dirty="0"/>
              <a:t>학습자의 선호도 조사 가능</a:t>
            </a:r>
            <a:endParaRPr lang="en-US" altLang="ko-KR" sz="2400" dirty="0"/>
          </a:p>
          <a:p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412414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F3491-F5A5-48AF-ADD2-5730861B6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5323" y="2003229"/>
            <a:ext cx="6847181" cy="1010136"/>
          </a:xfrm>
        </p:spPr>
        <p:txBody>
          <a:bodyPr/>
          <a:lstStyle/>
          <a:p>
            <a:r>
              <a:rPr lang="en-US" altLang="ko-KR" sz="4400" b="1" dirty="0"/>
              <a:t>2. AI</a:t>
            </a:r>
            <a:r>
              <a:rPr lang="ko-KR" altLang="en-US" sz="4400" b="1" dirty="0"/>
              <a:t>면접 시스템 구축보고</a:t>
            </a:r>
          </a:p>
        </p:txBody>
      </p:sp>
      <p:pic>
        <p:nvPicPr>
          <p:cNvPr id="6" name="그림 개체 틀 5" descr="화면 캡처 2023-08-25 142946.png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6566" r="26566"/>
          <a:stretch>
            <a:fillRect/>
          </a:stretch>
        </p:blipFill>
        <p:spPr/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0593DE1-48B7-4635-BABF-87A1149D3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466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28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85170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 시스템 구축결과</a:t>
            </a:r>
            <a:r>
              <a:rPr lang="en-US" altLang="ko-KR" sz="3600" dirty="0"/>
              <a:t>-AI</a:t>
            </a:r>
            <a:r>
              <a:rPr lang="ko-KR" altLang="en-US" sz="3600" dirty="0"/>
              <a:t>면접 초기화면</a:t>
            </a:r>
            <a:endParaRPr lang="en-US" altLang="ko-KR" sz="3600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7829" y="1271385"/>
            <a:ext cx="3722914" cy="5390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5150498" y="1119658"/>
            <a:ext cx="561702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/>
          </a:p>
          <a:p>
            <a:r>
              <a:rPr lang="ko-KR" altLang="en-US" sz="2800" dirty="0"/>
              <a:t>동영상</a:t>
            </a:r>
            <a:r>
              <a:rPr lang="en-US" altLang="ko-KR" sz="2800" dirty="0"/>
              <a:t>, </a:t>
            </a:r>
            <a:r>
              <a:rPr lang="ko-KR" altLang="en-US" sz="2800" dirty="0"/>
              <a:t>오디오 작동테스트 사이트</a:t>
            </a:r>
            <a:endParaRPr lang="en-US" altLang="ko-KR" sz="2800" dirty="0"/>
          </a:p>
          <a:p>
            <a:endParaRPr lang="en-US" altLang="ko-KR" sz="2800" dirty="0"/>
          </a:p>
          <a:p>
            <a:pPr>
              <a:buFontTx/>
              <a:buChar char="-"/>
            </a:pPr>
            <a:r>
              <a:rPr lang="ko-KR" altLang="en-US" sz="2800" dirty="0"/>
              <a:t>이력서 업로드</a:t>
            </a:r>
            <a:r>
              <a:rPr lang="en-US" altLang="ko-KR" sz="2800" dirty="0"/>
              <a:t>(</a:t>
            </a:r>
            <a:r>
              <a:rPr lang="ko-KR" altLang="en-US" sz="2800" dirty="0"/>
              <a:t>선택사항</a:t>
            </a:r>
            <a:r>
              <a:rPr lang="en-US" altLang="ko-KR" sz="2800" dirty="0"/>
              <a:t>)</a:t>
            </a:r>
          </a:p>
          <a:p>
            <a:pPr>
              <a:buFontTx/>
              <a:buChar char="-"/>
            </a:pPr>
            <a:endParaRPr lang="en-US" altLang="ko-KR" sz="2800" dirty="0"/>
          </a:p>
          <a:p>
            <a:pPr>
              <a:buFontTx/>
              <a:buChar char="-"/>
            </a:pPr>
            <a:r>
              <a:rPr lang="en-US" altLang="ko-KR" sz="2800" dirty="0"/>
              <a:t> </a:t>
            </a:r>
            <a:r>
              <a:rPr lang="ko-KR" altLang="en-US" sz="2800" dirty="0"/>
              <a:t>성별구분</a:t>
            </a:r>
            <a:endParaRPr lang="en-US" altLang="ko-KR" sz="2800" dirty="0"/>
          </a:p>
          <a:p>
            <a:pPr>
              <a:buFontTx/>
              <a:buChar char="-"/>
            </a:pPr>
            <a:endParaRPr lang="en-US" altLang="ko-KR" sz="2800" dirty="0"/>
          </a:p>
          <a:p>
            <a:pPr>
              <a:buFontTx/>
              <a:buChar char="-"/>
            </a:pPr>
            <a:r>
              <a:rPr lang="en-US" altLang="ko-KR" sz="2800" dirty="0"/>
              <a:t> </a:t>
            </a:r>
            <a:r>
              <a:rPr lang="ko-KR" altLang="en-US" sz="2800" dirty="0"/>
              <a:t>카메라 </a:t>
            </a:r>
            <a:r>
              <a:rPr lang="ko-KR" altLang="en-US" sz="2800" dirty="0" err="1"/>
              <a:t>접근성</a:t>
            </a:r>
            <a:r>
              <a:rPr lang="ko-KR" altLang="en-US" sz="2800" dirty="0"/>
              <a:t> 확인</a:t>
            </a:r>
            <a:endParaRPr lang="en-US" altLang="ko-KR" sz="2800" dirty="0"/>
          </a:p>
          <a:p>
            <a:pPr>
              <a:buFontTx/>
              <a:buChar char="-"/>
            </a:pPr>
            <a:endParaRPr lang="en-US" altLang="ko-KR" sz="2800" dirty="0"/>
          </a:p>
          <a:p>
            <a:pPr>
              <a:buFontTx/>
              <a:buChar char="-"/>
            </a:pPr>
            <a:r>
              <a:rPr lang="ko-KR" altLang="en-US" sz="2800" dirty="0"/>
              <a:t>오디오 녹음</a:t>
            </a:r>
            <a:r>
              <a:rPr lang="en-US" altLang="ko-KR" sz="2800" dirty="0"/>
              <a:t>/</a:t>
            </a:r>
            <a:r>
              <a:rPr lang="ko-KR" altLang="en-US" sz="2800" dirty="0"/>
              <a:t>재생테스트</a:t>
            </a:r>
            <a:endParaRPr lang="en-US" altLang="ko-KR" sz="2800" dirty="0"/>
          </a:p>
          <a:p>
            <a:pPr>
              <a:buFontTx/>
              <a:buChar char="-"/>
            </a:pPr>
            <a:endParaRPr lang="en-US" altLang="ko-KR" sz="2800" dirty="0"/>
          </a:p>
          <a:p>
            <a:pPr>
              <a:buFontTx/>
              <a:buChar char="-"/>
            </a:pPr>
            <a:r>
              <a:rPr lang="ko-KR" altLang="en-US" sz="2800" dirty="0"/>
              <a:t>면접시작 버튼</a:t>
            </a:r>
          </a:p>
        </p:txBody>
      </p:sp>
    </p:spTree>
    <p:extLst>
      <p:ext uri="{BB962C8B-B14F-4D97-AF65-F5344CB8AC3E}">
        <p14:creationId xmlns:p14="http://schemas.microsoft.com/office/powerpoint/2010/main" val="5518484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>
          <a:xfrm>
            <a:off x="8418579" y="6287928"/>
            <a:ext cx="3276600" cy="365125"/>
          </a:xfrm>
        </p:spPr>
        <p:txBody>
          <a:bodyPr/>
          <a:lstStyle/>
          <a:p>
            <a:fld id="{9860EDB8-5305-433F-BE41-D7A86D811DB3}" type="slidenum">
              <a:rPr lang="en-US" altLang="ko-KR" smtClean="0"/>
              <a:pPr/>
              <a:t>29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35028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 </a:t>
            </a:r>
            <a:r>
              <a:rPr lang="ko-KR" altLang="en-US" sz="3600" dirty="0" err="1"/>
              <a:t>메인화면</a:t>
            </a:r>
            <a:endParaRPr lang="en-US" altLang="ko-KR" sz="36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6571" y="1334276"/>
            <a:ext cx="7427168" cy="5161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427166" y="1119658"/>
            <a:ext cx="46093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800" dirty="0"/>
          </a:p>
          <a:p>
            <a:r>
              <a:rPr lang="en-US" altLang="ko-KR" sz="2800" dirty="0"/>
              <a:t> </a:t>
            </a:r>
            <a:endParaRPr lang="ko-KR" altLang="en-US" sz="2800" dirty="0"/>
          </a:p>
        </p:txBody>
      </p:sp>
      <p:sp>
        <p:nvSpPr>
          <p:cNvPr id="7" name="직사각형 6"/>
          <p:cNvSpPr/>
          <p:nvPr/>
        </p:nvSpPr>
        <p:spPr>
          <a:xfrm>
            <a:off x="466531" y="1548882"/>
            <a:ext cx="6708710" cy="587828"/>
          </a:xfrm>
          <a:prstGeom prst="rect">
            <a:avLst/>
          </a:prstGeom>
          <a:noFill/>
          <a:ln w="28575">
            <a:solidFill>
              <a:schemeClr val="bg1">
                <a:lumMod val="9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7221894" y="1735494"/>
            <a:ext cx="1082351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06882" y="1483567"/>
            <a:ext cx="313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면접진행단계</a:t>
            </a:r>
            <a:r>
              <a:rPr lang="en-US" altLang="ko-KR" sz="2400" dirty="0"/>
              <a:t>/4</a:t>
            </a:r>
            <a:r>
              <a:rPr lang="ko-KR" altLang="en-US" sz="2400" dirty="0"/>
              <a:t>단계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09986" y="2251813"/>
            <a:ext cx="313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면접질문 프롬프트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7103706" y="2550381"/>
            <a:ext cx="1082351" cy="0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6323045" y="4559573"/>
            <a:ext cx="2046514" cy="3096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422427" y="4102384"/>
            <a:ext cx="3135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생각할시간</a:t>
            </a:r>
            <a:r>
              <a:rPr lang="ko-KR" altLang="en-US" sz="2400" dirty="0"/>
              <a:t> </a:t>
            </a:r>
            <a:r>
              <a:rPr lang="en-US" altLang="ko-KR" sz="2400" dirty="0"/>
              <a:t>:30</a:t>
            </a:r>
            <a:r>
              <a:rPr lang="ko-KR" altLang="en-US" sz="2400" dirty="0"/>
              <a:t>초</a:t>
            </a:r>
            <a:endParaRPr lang="en-US" altLang="ko-KR" sz="2400" dirty="0"/>
          </a:p>
          <a:p>
            <a:r>
              <a:rPr lang="ko-KR" altLang="en-US" sz="2400" dirty="0"/>
              <a:t>답변시간</a:t>
            </a:r>
            <a:r>
              <a:rPr lang="en-US" altLang="ko-KR" sz="2400" dirty="0"/>
              <a:t>: 90</a:t>
            </a:r>
            <a:r>
              <a:rPr lang="ko-KR" altLang="en-US" sz="2400" dirty="0"/>
              <a:t>초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총</a:t>
            </a:r>
            <a:r>
              <a:rPr lang="en-US" altLang="ko-KR" sz="2400" dirty="0"/>
              <a:t>22</a:t>
            </a:r>
            <a:r>
              <a:rPr lang="ko-KR" altLang="en-US" sz="2400" dirty="0"/>
              <a:t>분 소요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5952931" y="6279516"/>
            <a:ext cx="2715208" cy="9317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696125" y="5971617"/>
            <a:ext cx="3135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다시녹음</a:t>
            </a:r>
            <a:r>
              <a:rPr lang="ko-KR" altLang="en-US" sz="2400" dirty="0"/>
              <a:t> </a:t>
            </a:r>
            <a:r>
              <a:rPr lang="en-US" altLang="ko-KR" sz="2400" dirty="0"/>
              <a:t>1</a:t>
            </a:r>
            <a:r>
              <a:rPr lang="ko-KR" altLang="en-US" sz="2400" dirty="0"/>
              <a:t>회 제공</a:t>
            </a:r>
          </a:p>
        </p:txBody>
      </p:sp>
    </p:spTree>
    <p:extLst>
      <p:ext uri="{BB962C8B-B14F-4D97-AF65-F5344CB8AC3E}">
        <p14:creationId xmlns:p14="http://schemas.microsoft.com/office/powerpoint/2010/main" val="3391622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262" y="1374494"/>
            <a:ext cx="6561633" cy="1382233"/>
          </a:xfrm>
        </p:spPr>
        <p:txBody>
          <a:bodyPr/>
          <a:lstStyle/>
          <a:p>
            <a:pPr marL="514350" lvl="0" indent="-514350">
              <a:spcAft>
                <a:spcPts val="600"/>
              </a:spcAft>
              <a:defRPr/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I.</a:t>
            </a:r>
            <a:r>
              <a:rPr lang="ko-KR" altLang="en-US" sz="40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파이널</a:t>
            </a: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 프로젝트 수행배경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" r="214"/>
          <a:stretch/>
        </p:blipFill>
        <p:spPr>
          <a:xfrm>
            <a:off x="0" y="3188"/>
            <a:ext cx="4966447" cy="6876075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30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5014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면접질문 및 구현방식</a:t>
            </a:r>
            <a:endParaRPr lang="en-US" altLang="ko-KR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3183" y="1278271"/>
            <a:ext cx="6599431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13183" y="3452327"/>
            <a:ext cx="737118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/>
              <a:t>질문유형 </a:t>
            </a:r>
            <a:r>
              <a:rPr lang="en-US" altLang="ko-KR" sz="2200" b="1" dirty="0"/>
              <a:t>–</a:t>
            </a:r>
            <a:r>
              <a:rPr lang="ko-KR" altLang="en-US" sz="2200" b="1" dirty="0"/>
              <a:t>실제 기출문제를 각 </a:t>
            </a:r>
            <a:r>
              <a:rPr lang="ko-KR" altLang="en-US" sz="2200" b="1" dirty="0" err="1"/>
              <a:t>카테고리내</a:t>
            </a:r>
            <a:r>
              <a:rPr lang="ko-KR" altLang="en-US" sz="2200" b="1" dirty="0"/>
              <a:t>  랜덤추출</a:t>
            </a:r>
            <a:endParaRPr lang="en-US" altLang="ko-KR" sz="2200" b="1" dirty="0"/>
          </a:p>
          <a:p>
            <a:endParaRPr lang="en-US" altLang="ko-KR" sz="2000" dirty="0"/>
          </a:p>
          <a:p>
            <a:pPr>
              <a:buFont typeface="Arial" pitchFamily="34" charset="0"/>
              <a:buChar char="•"/>
            </a:pPr>
            <a:r>
              <a:rPr lang="ko-KR" altLang="en-US" sz="2000" b="1" dirty="0"/>
              <a:t>기본면접</a:t>
            </a:r>
            <a:r>
              <a:rPr lang="en-US" altLang="ko-KR" sz="2000" dirty="0"/>
              <a:t>: </a:t>
            </a:r>
            <a:r>
              <a:rPr lang="ko-KR" altLang="en-US" sz="2000" dirty="0"/>
              <a:t>지원동기</a:t>
            </a:r>
            <a:r>
              <a:rPr lang="en-US" altLang="ko-KR" sz="2000" dirty="0"/>
              <a:t>/</a:t>
            </a:r>
            <a:r>
              <a:rPr lang="ko-KR" altLang="en-US" sz="2000" dirty="0"/>
              <a:t>지원회사관심도</a:t>
            </a:r>
            <a:r>
              <a:rPr lang="en-US" altLang="ko-KR" sz="2000" dirty="0"/>
              <a:t>-1</a:t>
            </a:r>
            <a:r>
              <a:rPr lang="ko-KR" altLang="en-US" sz="2000" dirty="0"/>
              <a:t>문항</a:t>
            </a:r>
            <a:endParaRPr lang="en-US" altLang="ko-KR" sz="2000" dirty="0"/>
          </a:p>
          <a:p>
            <a:r>
              <a:rPr lang="en-US" altLang="ko-KR" sz="2000" dirty="0"/>
              <a:t>                 </a:t>
            </a:r>
            <a:r>
              <a:rPr lang="ko-KR" altLang="en-US" sz="2000" dirty="0"/>
              <a:t>자기분석</a:t>
            </a:r>
            <a:r>
              <a:rPr lang="en-US" altLang="ko-KR" sz="2000" dirty="0"/>
              <a:t>(</a:t>
            </a:r>
            <a:r>
              <a:rPr lang="ko-KR" altLang="en-US" sz="2000" dirty="0"/>
              <a:t>장</a:t>
            </a:r>
            <a:r>
              <a:rPr lang="en-US" altLang="ko-KR" sz="2000" dirty="0"/>
              <a:t>.</a:t>
            </a:r>
            <a:r>
              <a:rPr lang="ko-KR" altLang="en-US" sz="2000" dirty="0"/>
              <a:t>단점포함</a:t>
            </a:r>
            <a:r>
              <a:rPr lang="en-US" altLang="ko-KR" sz="2000" dirty="0"/>
              <a:t>) – 2</a:t>
            </a:r>
            <a:r>
              <a:rPr lang="ko-KR" altLang="en-US" sz="2000" dirty="0"/>
              <a:t>문항</a:t>
            </a:r>
            <a:endParaRPr lang="en-US" altLang="ko-KR" sz="2000" dirty="0"/>
          </a:p>
          <a:p>
            <a:endParaRPr lang="en-US" altLang="ko-KR" sz="2000" dirty="0"/>
          </a:p>
          <a:p>
            <a:pPr>
              <a:buFont typeface="Arial" pitchFamily="34" charset="0"/>
              <a:buChar char="•"/>
            </a:pPr>
            <a:r>
              <a:rPr lang="ko-KR" altLang="en-US" sz="2000" b="1" dirty="0"/>
              <a:t>업무적합도</a:t>
            </a:r>
            <a:r>
              <a:rPr lang="en-US" altLang="ko-KR" sz="2000" dirty="0"/>
              <a:t>: </a:t>
            </a:r>
            <a:r>
              <a:rPr lang="ko-KR" altLang="en-US" sz="2000" dirty="0"/>
              <a:t>업무관련 경험</a:t>
            </a:r>
            <a:r>
              <a:rPr lang="en-US" altLang="ko-KR" sz="2000" dirty="0"/>
              <a:t>/</a:t>
            </a:r>
            <a:r>
              <a:rPr lang="ko-KR" altLang="en-US" sz="2000" dirty="0"/>
              <a:t>직무적합도</a:t>
            </a:r>
            <a:r>
              <a:rPr lang="en-US" altLang="ko-KR" sz="2000" dirty="0"/>
              <a:t>-3</a:t>
            </a:r>
            <a:r>
              <a:rPr lang="ko-KR" altLang="en-US" sz="2000" dirty="0"/>
              <a:t>문항</a:t>
            </a:r>
            <a:endParaRPr lang="en-US" altLang="ko-KR" sz="2000" dirty="0"/>
          </a:p>
          <a:p>
            <a:endParaRPr lang="en-US" altLang="ko-KR" sz="2000" dirty="0"/>
          </a:p>
          <a:p>
            <a:pPr>
              <a:buFont typeface="Arial" pitchFamily="34" charset="0"/>
              <a:buChar char="•"/>
            </a:pPr>
            <a:r>
              <a:rPr lang="ko-KR" altLang="en-US" sz="2000" b="1" dirty="0"/>
              <a:t>상황판단</a:t>
            </a:r>
            <a:r>
              <a:rPr lang="en-US" altLang="ko-KR" sz="2000" dirty="0"/>
              <a:t>: </a:t>
            </a:r>
            <a:r>
              <a:rPr lang="ko-KR" altLang="en-US" sz="2000" dirty="0"/>
              <a:t>다양한 업무 상황대처능력</a:t>
            </a:r>
            <a:r>
              <a:rPr lang="en-US" altLang="ko-KR" sz="2000" dirty="0"/>
              <a:t>-3</a:t>
            </a:r>
            <a:r>
              <a:rPr lang="ko-KR" altLang="en-US" sz="2000" dirty="0"/>
              <a:t>문항</a:t>
            </a:r>
            <a:endParaRPr lang="en-US" altLang="ko-KR" sz="2000" dirty="0"/>
          </a:p>
          <a:p>
            <a:endParaRPr lang="en-US" altLang="ko-KR" sz="2000" dirty="0"/>
          </a:p>
          <a:p>
            <a:pPr>
              <a:buFont typeface="Arial" pitchFamily="34" charset="0"/>
              <a:buChar char="•"/>
            </a:pPr>
            <a:r>
              <a:rPr lang="ko-KR" altLang="en-US" sz="2000" b="1" dirty="0"/>
              <a:t>커리어비전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입사후계획</a:t>
            </a:r>
            <a:r>
              <a:rPr lang="en-US" altLang="ko-KR" sz="2000" dirty="0"/>
              <a:t>, </a:t>
            </a:r>
            <a:r>
              <a:rPr lang="ko-KR" altLang="en-US" sz="2000" dirty="0"/>
              <a:t>향후 커리어플랜</a:t>
            </a:r>
            <a:r>
              <a:rPr lang="en-US" altLang="ko-KR" sz="2000" dirty="0"/>
              <a:t>-2</a:t>
            </a:r>
            <a:r>
              <a:rPr lang="ko-KR" altLang="en-US" sz="2000" dirty="0"/>
              <a:t>문항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576456" y="1436915"/>
            <a:ext cx="38255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Text to Speech</a:t>
            </a:r>
          </a:p>
          <a:p>
            <a:r>
              <a:rPr lang="en-US" altLang="ko-KR" sz="2800" dirty="0"/>
              <a:t>: </a:t>
            </a:r>
            <a:r>
              <a:rPr lang="ko-KR" altLang="en-US" sz="2800" dirty="0" err="1"/>
              <a:t>구글클라우드</a:t>
            </a:r>
            <a:r>
              <a:rPr lang="ko-KR" altLang="en-US" sz="2800" dirty="0"/>
              <a:t> </a:t>
            </a:r>
            <a:r>
              <a:rPr lang="en-US" altLang="ko-KR" sz="2800" dirty="0"/>
              <a:t>API</a:t>
            </a:r>
            <a:r>
              <a:rPr lang="ko-KR" altLang="en-US" sz="2800" dirty="0"/>
              <a:t>사용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10192" y="2681059"/>
            <a:ext cx="382555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Speech to Text</a:t>
            </a:r>
          </a:p>
          <a:p>
            <a:r>
              <a:rPr lang="en-US" altLang="ko-KR" sz="2800" dirty="0"/>
              <a:t>: Whisper</a:t>
            </a:r>
            <a:r>
              <a:rPr lang="ko-KR" altLang="en-US" sz="2800" dirty="0"/>
              <a:t>모델</a:t>
            </a:r>
            <a:r>
              <a:rPr lang="en-US" altLang="ko-KR" sz="2800" dirty="0"/>
              <a:t>/open </a:t>
            </a:r>
            <a:r>
              <a:rPr lang="en-US" altLang="ko-KR" sz="2800" dirty="0" err="1"/>
              <a:t>ai</a:t>
            </a:r>
            <a:r>
              <a:rPr lang="ko-KR" altLang="en-US" sz="2800" dirty="0"/>
              <a:t>  </a:t>
            </a:r>
            <a:endParaRPr lang="en-US" altLang="ko-KR" sz="2800" dirty="0"/>
          </a:p>
          <a:p>
            <a:r>
              <a:rPr lang="en-US" altLang="ko-KR" sz="2800" dirty="0"/>
              <a:t>  Base model</a:t>
            </a:r>
            <a:r>
              <a:rPr lang="ko-KR" altLang="en-US" sz="28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5942149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A9841-599F-4900-BE5C-60405BA60A63}"/>
              </a:ext>
            </a:extLst>
          </p:cNvPr>
          <p:cNvSpPr txBox="1"/>
          <p:nvPr/>
        </p:nvSpPr>
        <p:spPr>
          <a:xfrm>
            <a:off x="420156" y="1301711"/>
            <a:ext cx="11439052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/>
            <a:r>
              <a:rPr lang="ko-KR" altLang="en-US" sz="3200" b="1" dirty="0"/>
              <a:t>면접자의 얼굴감정인식 및 시선처리</a:t>
            </a:r>
            <a:endParaRPr lang="en-US" altLang="ko-KR" sz="3200" b="1" dirty="0"/>
          </a:p>
          <a:p>
            <a:pPr marL="742950" indent="-742950"/>
            <a:r>
              <a:rPr lang="ko-KR" altLang="en-US" sz="3200" dirty="0"/>
              <a:t> </a:t>
            </a:r>
            <a:r>
              <a:rPr lang="ko-KR" altLang="en-US" sz="2800" dirty="0"/>
              <a:t>얼굴 감정인식 분야는 컴퓨터 비전 분야에서</a:t>
            </a:r>
            <a:r>
              <a:rPr lang="en-US" altLang="ko-KR" sz="2800" dirty="0"/>
              <a:t> </a:t>
            </a:r>
            <a:r>
              <a:rPr lang="ko-KR" altLang="en-US" sz="2800" dirty="0"/>
              <a:t>기계학습 알고리즘을 </a:t>
            </a:r>
            <a:endParaRPr lang="en-US" altLang="ko-KR" sz="2800" dirty="0"/>
          </a:p>
          <a:p>
            <a:pPr marL="742950" indent="-742950"/>
            <a:r>
              <a:rPr lang="ko-KR" altLang="en-US" sz="2800" dirty="0"/>
              <a:t>활용해 감정 상태를 식별 할 수 있는데</a:t>
            </a:r>
            <a:r>
              <a:rPr lang="en-US" altLang="ko-KR" sz="2800" dirty="0"/>
              <a:t>, </a:t>
            </a:r>
            <a:r>
              <a:rPr lang="ko-KR" altLang="en-US" sz="2800" dirty="0"/>
              <a:t>특히 </a:t>
            </a:r>
            <a:r>
              <a:rPr lang="ko-KR" altLang="en-US" sz="2800" dirty="0" err="1"/>
              <a:t>합성곱</a:t>
            </a:r>
            <a:r>
              <a:rPr lang="ko-KR" altLang="en-US" sz="2800" dirty="0"/>
              <a:t> 신경망 </a:t>
            </a:r>
            <a:endParaRPr lang="en-US" altLang="ko-KR" sz="2800" dirty="0"/>
          </a:p>
          <a:p>
            <a:pPr marL="742950" indent="-742950"/>
            <a:r>
              <a:rPr lang="en-US" altLang="ko-KR" sz="2800" dirty="0"/>
              <a:t>(</a:t>
            </a:r>
            <a:r>
              <a:rPr lang="en-US" altLang="ko-KR" sz="2800" dirty="0" err="1"/>
              <a:t>Convolutional</a:t>
            </a:r>
            <a:r>
              <a:rPr lang="en-US" altLang="ko-KR" sz="2800" dirty="0"/>
              <a:t>  Neural Networks, CNN)</a:t>
            </a:r>
            <a:r>
              <a:rPr lang="ko-KR" altLang="en-US" sz="2800" dirty="0"/>
              <a:t>은 딥러닝의  한 분야로</a:t>
            </a:r>
            <a:r>
              <a:rPr lang="en-US" altLang="ko-KR" sz="2800" dirty="0"/>
              <a:t>, </a:t>
            </a:r>
            <a:r>
              <a:rPr lang="ko-KR" altLang="en-US" sz="2800" dirty="0"/>
              <a:t>주로 </a:t>
            </a:r>
            <a:endParaRPr lang="en-US" altLang="ko-KR" sz="2800" dirty="0"/>
          </a:p>
          <a:p>
            <a:pPr marL="742950" indent="-742950"/>
            <a:r>
              <a:rPr lang="ko-KR" altLang="en-US" sz="2800" dirty="0"/>
              <a:t>이미지 인식과 처리에 사용</a:t>
            </a:r>
            <a:r>
              <a:rPr lang="en-US" altLang="ko-KR" sz="2800" dirty="0"/>
              <a:t>. </a:t>
            </a:r>
            <a:r>
              <a:rPr lang="ko-KR" altLang="en-US" sz="2800" dirty="0"/>
              <a:t>이외에도 얼굴의 </a:t>
            </a:r>
            <a:r>
              <a:rPr lang="ko-KR" altLang="en-US" sz="2800" dirty="0" err="1"/>
              <a:t>랜드마크</a:t>
            </a:r>
            <a:r>
              <a:rPr lang="en-US" altLang="ko-KR" sz="2800" dirty="0"/>
              <a:t>(</a:t>
            </a:r>
            <a:r>
              <a:rPr lang="ko-KR" altLang="en-US" sz="2800" dirty="0"/>
              <a:t> </a:t>
            </a:r>
            <a:r>
              <a:rPr lang="en-US" altLang="ko-KR" sz="2800" dirty="0"/>
              <a:t>facial </a:t>
            </a:r>
          </a:p>
          <a:p>
            <a:pPr marL="742950" indent="-742950"/>
            <a:r>
              <a:rPr lang="en-US" altLang="ko-KR" sz="2800" dirty="0"/>
              <a:t>landmarks)</a:t>
            </a:r>
            <a:r>
              <a:rPr lang="ko-KR" altLang="en-US" sz="2800" dirty="0"/>
              <a:t>를 표시해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랜드마크의</a:t>
            </a:r>
            <a:r>
              <a:rPr lang="ko-KR" altLang="en-US" sz="2800" dirty="0"/>
              <a:t> 움직임을 분석해 희로애락의 감정 </a:t>
            </a:r>
            <a:endParaRPr lang="en-US" altLang="ko-KR" sz="2800" dirty="0"/>
          </a:p>
          <a:p>
            <a:pPr marL="742950" indent="-742950"/>
            <a:r>
              <a:rPr lang="ko-KR" altLang="en-US" sz="2800" dirty="0"/>
              <a:t>상태를 식별할 수 있음</a:t>
            </a:r>
            <a:r>
              <a:rPr lang="en-US" altLang="ko-KR" sz="2800" dirty="0"/>
              <a:t>. </a:t>
            </a:r>
          </a:p>
          <a:p>
            <a:pPr marL="742950" indent="-742950"/>
            <a:endParaRPr lang="en-US" altLang="ko-KR" sz="2800" dirty="0"/>
          </a:p>
          <a:p>
            <a:pPr marL="742950" indent="-742950"/>
            <a:r>
              <a:rPr lang="ko-KR" altLang="en-US" sz="2800" dirty="0"/>
              <a:t>본 프로젝트 </a:t>
            </a:r>
            <a:r>
              <a:rPr lang="ko-KR" altLang="en-US" sz="2800" dirty="0" err="1"/>
              <a:t>에써는</a:t>
            </a:r>
            <a:r>
              <a:rPr lang="ko-KR" altLang="en-US" sz="2800" dirty="0"/>
              <a:t> 이미지 분석 분야에서 보편적으로 활용되는 </a:t>
            </a:r>
            <a:r>
              <a:rPr lang="en-US" altLang="ko-KR" sz="2800" dirty="0"/>
              <a:t>CNN</a:t>
            </a:r>
            <a:r>
              <a:rPr lang="ko-KR" altLang="en-US" sz="2800" dirty="0"/>
              <a:t>을 </a:t>
            </a:r>
            <a:endParaRPr lang="en-US" altLang="ko-KR" sz="2800" dirty="0"/>
          </a:p>
          <a:p>
            <a:pPr marL="742950" indent="-742950"/>
            <a:r>
              <a:rPr lang="ko-KR" altLang="en-US" sz="2800" dirty="0"/>
              <a:t>활용해 얼굴의 감정</a:t>
            </a:r>
            <a:r>
              <a:rPr lang="en-US" altLang="ko-KR" sz="2800" dirty="0"/>
              <a:t>(</a:t>
            </a:r>
            <a:r>
              <a:rPr lang="ko-KR" altLang="en-US" sz="2800" dirty="0"/>
              <a:t>기쁨</a:t>
            </a:r>
            <a:r>
              <a:rPr lang="en-US" altLang="ko-KR" sz="2800" dirty="0"/>
              <a:t>, </a:t>
            </a:r>
            <a:r>
              <a:rPr lang="ko-KR" altLang="en-US" sz="2800" dirty="0"/>
              <a:t>슬픔</a:t>
            </a:r>
            <a:r>
              <a:rPr lang="en-US" altLang="ko-KR" sz="2800" dirty="0"/>
              <a:t>, </a:t>
            </a:r>
            <a:r>
              <a:rPr lang="ko-KR" altLang="en-US" sz="2800" dirty="0"/>
              <a:t>화남</a:t>
            </a:r>
            <a:r>
              <a:rPr lang="en-US" altLang="ko-KR" sz="2800" dirty="0"/>
              <a:t>, </a:t>
            </a:r>
            <a:r>
              <a:rPr lang="ko-KR" altLang="en-US" sz="2800" dirty="0"/>
              <a:t>놀람</a:t>
            </a:r>
            <a:r>
              <a:rPr lang="en-US" altLang="ko-KR" sz="2800" dirty="0"/>
              <a:t>, </a:t>
            </a:r>
            <a:r>
              <a:rPr lang="ko-KR" altLang="en-US" sz="2800" dirty="0"/>
              <a:t>자신감</a:t>
            </a:r>
            <a:r>
              <a:rPr lang="en-US" altLang="ko-KR" sz="2800" dirty="0"/>
              <a:t>, </a:t>
            </a:r>
            <a:r>
              <a:rPr lang="ko-KR" altLang="en-US" sz="2800" dirty="0"/>
              <a:t>중립</a:t>
            </a:r>
            <a:r>
              <a:rPr lang="en-US" altLang="ko-KR" sz="2800" dirty="0"/>
              <a:t>)</a:t>
            </a:r>
            <a:r>
              <a:rPr lang="ko-KR" altLang="en-US" sz="2800" dirty="0"/>
              <a:t>과</a:t>
            </a:r>
            <a:endParaRPr lang="en-US" altLang="ko-KR" sz="2800" dirty="0"/>
          </a:p>
          <a:p>
            <a:pPr marL="742950" indent="-742950"/>
            <a:r>
              <a:rPr lang="ko-KR" altLang="en-US" sz="2800" dirty="0"/>
              <a:t>시선처리</a:t>
            </a:r>
            <a:r>
              <a:rPr lang="en-US" altLang="ko-KR" sz="2800" dirty="0"/>
              <a:t>(</a:t>
            </a:r>
            <a:r>
              <a:rPr lang="ko-KR" altLang="en-US" sz="2800" dirty="0"/>
              <a:t>카메라 응시여부</a:t>
            </a:r>
            <a:r>
              <a:rPr lang="en-US" altLang="ko-KR" sz="2800" dirty="0"/>
              <a:t>)</a:t>
            </a:r>
            <a:r>
              <a:rPr lang="ko-KR" altLang="en-US" sz="2800" dirty="0"/>
              <a:t>부분을 분석</a:t>
            </a:r>
          </a:p>
          <a:p>
            <a:pPr marL="742950" indent="-742950"/>
            <a:endParaRPr lang="ko-KR" altLang="en-US" sz="3200" dirty="0"/>
          </a:p>
          <a:p>
            <a:pPr marL="742950" indent="-742950">
              <a:buAutoNum type="arabicParenR"/>
            </a:pPr>
            <a:endParaRPr lang="en-US" altLang="ko-KR" sz="3200" dirty="0"/>
          </a:p>
          <a:p>
            <a:endParaRPr lang="en-US" altLang="ko-KR" sz="3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95397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시각화분야 성과 </a:t>
            </a:r>
            <a:r>
              <a:rPr lang="en-US" altLang="ko-KR" sz="3600" dirty="0"/>
              <a:t>–</a:t>
            </a:r>
            <a:r>
              <a:rPr lang="ko-KR" altLang="en-US" sz="3600" dirty="0"/>
              <a:t>얼굴감정인식</a:t>
            </a:r>
            <a:r>
              <a:rPr lang="en-US" altLang="ko-KR" sz="3600" dirty="0"/>
              <a:t>.</a:t>
            </a:r>
            <a:r>
              <a:rPr lang="ko-KR" altLang="en-US" sz="3600" dirty="0"/>
              <a:t>시선처리모델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028507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A9841-599F-4900-BE5C-60405BA60A63}"/>
              </a:ext>
            </a:extLst>
          </p:cNvPr>
          <p:cNvSpPr txBox="1"/>
          <p:nvPr/>
        </p:nvSpPr>
        <p:spPr>
          <a:xfrm>
            <a:off x="644893" y="1264389"/>
            <a:ext cx="11309684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itchFamily="34" charset="0"/>
              <a:buChar char="•"/>
            </a:pPr>
            <a:r>
              <a:rPr lang="ko-KR" altLang="en-US" sz="2800" dirty="0" err="1"/>
              <a:t>데이터셋</a:t>
            </a:r>
            <a:r>
              <a:rPr lang="ko-KR" altLang="en-US" sz="2800" dirty="0"/>
              <a:t> 구성</a:t>
            </a:r>
            <a:r>
              <a:rPr lang="en-US" altLang="ko-KR" sz="2800" dirty="0"/>
              <a:t>:</a:t>
            </a:r>
          </a:p>
          <a:p>
            <a:pPr marL="571500" indent="-571500"/>
            <a:r>
              <a:rPr lang="ko-KR" altLang="en-US" sz="2800" dirty="0"/>
              <a:t> 참여자의 </a:t>
            </a:r>
            <a:r>
              <a:rPr lang="en-US" altLang="ko-KR" sz="2800" dirty="0"/>
              <a:t>9</a:t>
            </a:r>
            <a:r>
              <a:rPr lang="ko-KR" altLang="en-US" sz="2800" dirty="0"/>
              <a:t>명 얼굴 사진</a:t>
            </a:r>
            <a:r>
              <a:rPr lang="en-US" altLang="ko-KR" sz="2800" dirty="0"/>
              <a:t>, AI</a:t>
            </a:r>
            <a:r>
              <a:rPr lang="ko-KR" altLang="en-US" sz="2800" dirty="0"/>
              <a:t>허브 제공 감정 이미지</a:t>
            </a:r>
            <a:r>
              <a:rPr lang="en-US" altLang="ko-KR" sz="2800" dirty="0"/>
              <a:t>, </a:t>
            </a:r>
          </a:p>
          <a:p>
            <a:pPr marL="571500" indent="-571500"/>
            <a:r>
              <a:rPr lang="ko-KR" altLang="en-US" sz="2800" dirty="0"/>
              <a:t>온라인상 </a:t>
            </a:r>
            <a:r>
              <a:rPr lang="ko-KR" altLang="en-US" sz="2800" dirty="0" err="1"/>
              <a:t>구글링</a:t>
            </a:r>
            <a:r>
              <a:rPr lang="ko-KR" altLang="en-US" sz="2800" dirty="0"/>
              <a:t> 이미지</a:t>
            </a:r>
            <a:r>
              <a:rPr lang="en-US" altLang="ko-KR" sz="2800" dirty="0"/>
              <a:t>, </a:t>
            </a:r>
            <a:r>
              <a:rPr lang="ko-KR" altLang="en-US" sz="2800" dirty="0"/>
              <a:t>증식 </a:t>
            </a:r>
            <a:r>
              <a:rPr lang="en-US" altLang="ko-KR" sz="2800" dirty="0"/>
              <a:t>9</a:t>
            </a:r>
            <a:r>
              <a:rPr lang="ko-KR" altLang="en-US" sz="2800" dirty="0"/>
              <a:t>회 실시</a:t>
            </a:r>
            <a:r>
              <a:rPr lang="en-US" altLang="ko-KR" sz="2800" dirty="0"/>
              <a:t>, </a:t>
            </a:r>
            <a:r>
              <a:rPr lang="ko-KR" altLang="en-US" sz="2800" dirty="0"/>
              <a:t>총 </a:t>
            </a:r>
            <a:endParaRPr lang="en-US" altLang="ko-KR" sz="2800" dirty="0"/>
          </a:p>
          <a:p>
            <a:pPr marL="571500" indent="-571500"/>
            <a:r>
              <a:rPr lang="en-US" altLang="ko-KR" sz="2800" dirty="0"/>
              <a:t>108,000</a:t>
            </a:r>
            <a:r>
              <a:rPr lang="ko-KR" altLang="en-US" sz="2800" dirty="0"/>
              <a:t>장 사용</a:t>
            </a:r>
            <a:r>
              <a:rPr lang="en-US" altLang="ko-KR" sz="2800" dirty="0"/>
              <a:t>. </a:t>
            </a:r>
            <a:r>
              <a:rPr lang="ko-KR" altLang="en-US" sz="2800" dirty="0"/>
              <a:t>시선 처리분야는 </a:t>
            </a:r>
            <a:r>
              <a:rPr lang="en-US" altLang="ko-KR" sz="2800" dirty="0"/>
              <a:t>20,000</a:t>
            </a:r>
            <a:r>
              <a:rPr lang="ko-KR" altLang="en-US" sz="2800" dirty="0"/>
              <a:t>장 사용</a:t>
            </a:r>
            <a:endParaRPr lang="en-US" altLang="ko-KR" sz="2800" dirty="0"/>
          </a:p>
          <a:p>
            <a:pPr marL="571500" indent="-571500"/>
            <a:endParaRPr lang="en-US" altLang="ko-KR" sz="2800" dirty="0"/>
          </a:p>
          <a:p>
            <a:pPr fontAlgn="base" latinLnBrk="1">
              <a:buFont typeface="Arial" pitchFamily="34" charset="0"/>
              <a:buChar char="•"/>
            </a:pPr>
            <a:r>
              <a:rPr lang="ko-KR" altLang="en-US" sz="2800" dirty="0"/>
              <a:t> 오픈 캠을 활용해 다양한 각도에서 다양한 감정 사진 </a:t>
            </a:r>
            <a:r>
              <a:rPr lang="ko-KR" altLang="en-US" sz="2800" dirty="0" err="1"/>
              <a:t>캡처</a:t>
            </a:r>
            <a:r>
              <a:rPr lang="en-US" altLang="ko-KR" sz="2800" dirty="0"/>
              <a:t>, </a:t>
            </a:r>
            <a:r>
              <a:rPr lang="ko-KR" altLang="en-US" sz="2800" dirty="0" err="1"/>
              <a:t>노이즈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pPr fontAlgn="base" latinLnBrk="1"/>
            <a:r>
              <a:rPr lang="en-US" altLang="ko-KR" sz="2800" dirty="0"/>
              <a:t>  </a:t>
            </a:r>
            <a:r>
              <a:rPr lang="ko-KR" altLang="en-US" sz="2800" dirty="0"/>
              <a:t>방지를 위해 얼굴 부분만 잘라내 이미지데이터 구축 </a:t>
            </a:r>
            <a:endParaRPr lang="en-US" altLang="ko-KR" sz="2800" dirty="0"/>
          </a:p>
          <a:p>
            <a:pPr fontAlgn="base" latinLnBrk="1">
              <a:buFont typeface="Arial" pitchFamily="34" charset="0"/>
              <a:buChar char="•"/>
            </a:pPr>
            <a:r>
              <a:rPr lang="en-US" altLang="ko-KR" sz="2800" dirty="0"/>
              <a:t> </a:t>
            </a:r>
            <a:r>
              <a:rPr lang="ko-KR" altLang="en-US" sz="2800" dirty="0"/>
              <a:t>데이터 전처리</a:t>
            </a:r>
            <a:r>
              <a:rPr lang="en-US" altLang="ko-KR" sz="2800" dirty="0"/>
              <a:t>:</a:t>
            </a:r>
            <a:endParaRPr lang="ko-KR" altLang="en-US" sz="2800" dirty="0"/>
          </a:p>
          <a:p>
            <a:pPr fontAlgn="base" latinLnBrk="1"/>
            <a:r>
              <a:rPr lang="en-US" altLang="ko-KR" sz="2800" dirty="0"/>
              <a:t>-</a:t>
            </a:r>
            <a:r>
              <a:rPr lang="ko-KR" altLang="en-US" sz="2800" dirty="0"/>
              <a:t>이미지 데이터를 </a:t>
            </a:r>
            <a:r>
              <a:rPr lang="en-US" altLang="ko-KR" sz="2800" dirty="0"/>
              <a:t>64*64 </a:t>
            </a:r>
            <a:r>
              <a:rPr lang="ko-KR" altLang="en-US" sz="2800" dirty="0"/>
              <a:t>크기</a:t>
            </a:r>
            <a:r>
              <a:rPr lang="en-US" altLang="ko-KR" sz="2800" dirty="0"/>
              <a:t>, </a:t>
            </a:r>
            <a:r>
              <a:rPr lang="ko-KR" altLang="en-US" sz="2800" dirty="0"/>
              <a:t>배열로 전환 후 증식</a:t>
            </a:r>
          </a:p>
          <a:p>
            <a:pPr fontAlgn="base" latinLnBrk="1"/>
            <a:r>
              <a:rPr lang="en-US" altLang="ko-KR" sz="2800" dirty="0"/>
              <a:t>-</a:t>
            </a:r>
            <a:r>
              <a:rPr lang="ko-KR" altLang="en-US" sz="2800" dirty="0"/>
              <a:t>이미지 형성 과정에서 조명 밝기나 이미지 채도 등이 결과값에 영향을 미치기때문에</a:t>
            </a:r>
            <a:r>
              <a:rPr lang="en-US" altLang="ko-KR" sz="2800" dirty="0"/>
              <a:t>,  ±30% </a:t>
            </a:r>
            <a:r>
              <a:rPr lang="ko-KR" altLang="en-US" sz="2800" dirty="0"/>
              <a:t>범위 무작위 방식으로 밝기</a:t>
            </a:r>
            <a:r>
              <a:rPr lang="en-US" altLang="ko-KR" sz="2800" dirty="0"/>
              <a:t>, </a:t>
            </a:r>
            <a:r>
              <a:rPr lang="ko-KR" altLang="en-US" sz="2800" dirty="0"/>
              <a:t>대조</a:t>
            </a:r>
            <a:r>
              <a:rPr lang="en-US" altLang="ko-KR" sz="2800" dirty="0"/>
              <a:t>, </a:t>
            </a:r>
            <a:r>
              <a:rPr lang="ko-KR" altLang="en-US" sz="2800" dirty="0"/>
              <a:t>각도</a:t>
            </a:r>
            <a:r>
              <a:rPr lang="en-US" altLang="ko-KR" sz="2800" dirty="0"/>
              <a:t>, </a:t>
            </a:r>
            <a:r>
              <a:rPr lang="ko-KR" altLang="en-US" sz="2800" dirty="0"/>
              <a:t>줌</a:t>
            </a:r>
            <a:r>
              <a:rPr lang="en-US" altLang="ko-KR" sz="2800" dirty="0"/>
              <a:t>, </a:t>
            </a:r>
            <a:r>
              <a:rPr lang="ko-KR" altLang="en-US" sz="2800" dirty="0"/>
              <a:t>채도 등 다양한 상황 가정해 증식</a:t>
            </a:r>
          </a:p>
          <a:p>
            <a:pPr marL="571500" indent="-571500"/>
            <a:endParaRPr lang="ko-KR" altLang="en-US" sz="2800" dirty="0"/>
          </a:p>
          <a:p>
            <a:pPr marL="571500" indent="-571500"/>
            <a:endParaRPr lang="en-US" altLang="ko-KR" sz="3600" dirty="0"/>
          </a:p>
          <a:p>
            <a:endParaRPr lang="en-US" altLang="ko-KR" sz="3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97289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면접평가를 위한 인공지능 모델</a:t>
            </a:r>
            <a:r>
              <a:rPr lang="en-US" altLang="ko-KR" sz="3600" dirty="0"/>
              <a:t>-</a:t>
            </a:r>
            <a:r>
              <a:rPr lang="ko-KR" altLang="en-US" sz="3600" dirty="0" err="1"/>
              <a:t>시각화분야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711773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33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A9841-599F-4900-BE5C-60405BA60A63}"/>
              </a:ext>
            </a:extLst>
          </p:cNvPr>
          <p:cNvSpPr txBox="1"/>
          <p:nvPr/>
        </p:nvSpPr>
        <p:spPr>
          <a:xfrm>
            <a:off x="690745" y="1217736"/>
            <a:ext cx="105051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ko-KR" altLang="en-US" sz="2800" dirty="0"/>
              <a:t>모델구성</a:t>
            </a:r>
            <a:r>
              <a:rPr lang="en-US" altLang="ko-KR" sz="2800" dirty="0"/>
              <a:t>: </a:t>
            </a:r>
            <a:r>
              <a:rPr lang="ko-KR" altLang="en-US" sz="2800" dirty="0" err="1"/>
              <a:t>합성곱신경망</a:t>
            </a:r>
            <a:r>
              <a:rPr lang="en-US" altLang="ko-KR" sz="2800" dirty="0"/>
              <a:t>(CNN)</a:t>
            </a:r>
            <a:r>
              <a:rPr lang="ko-KR" altLang="en-US" sz="2800" dirty="0"/>
              <a:t>적용</a:t>
            </a:r>
            <a:endParaRPr lang="en-US" altLang="ko-KR" sz="2800" dirty="0"/>
          </a:p>
          <a:p>
            <a:endParaRPr lang="en-US" altLang="ko-KR" sz="2800" dirty="0"/>
          </a:p>
        </p:txBody>
      </p:sp>
      <p:pic>
        <p:nvPicPr>
          <p:cNvPr id="5" name="Pictur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9648" y="1754155"/>
            <a:ext cx="9360679" cy="32657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901959" y="5192400"/>
            <a:ext cx="104813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2400" dirty="0" err="1"/>
              <a:t>합성곱</a:t>
            </a:r>
            <a:r>
              <a:rPr lang="ko-KR" altLang="en-US" sz="2400" dirty="0"/>
              <a:t> 신경망</a:t>
            </a:r>
            <a:r>
              <a:rPr lang="en-US" altLang="ko-KR" sz="2400" dirty="0"/>
              <a:t>(CNN) </a:t>
            </a:r>
            <a:r>
              <a:rPr lang="ko-KR" altLang="en-US" sz="2400" dirty="0"/>
              <a:t>모델을 </a:t>
            </a:r>
            <a:r>
              <a:rPr lang="en-US" altLang="ko-KR" sz="2400" dirty="0"/>
              <a:t>3</a:t>
            </a:r>
            <a:r>
              <a:rPr lang="ko-KR" altLang="en-US" sz="2400" dirty="0"/>
              <a:t>개의 층으로 쌓고</a:t>
            </a:r>
            <a:r>
              <a:rPr lang="en-US" altLang="ko-KR" sz="2400" dirty="0"/>
              <a:t>, </a:t>
            </a:r>
            <a:r>
              <a:rPr lang="ko-KR" altLang="en-US" sz="2400" dirty="0"/>
              <a:t>이미지가 입력되면 특징추출 부분에서 </a:t>
            </a:r>
            <a:r>
              <a:rPr lang="ko-KR" altLang="en-US" sz="2400" dirty="0" err="1"/>
              <a:t>합성곱</a:t>
            </a:r>
            <a:r>
              <a:rPr lang="ko-KR" altLang="en-US" sz="2400" dirty="0"/>
              <a:t> 연산 및 </a:t>
            </a:r>
            <a:r>
              <a:rPr lang="ko-KR" altLang="en-US" sz="2400" dirty="0" err="1"/>
              <a:t>풀링</a:t>
            </a:r>
            <a:r>
              <a:rPr lang="ko-KR" altLang="en-US" sz="2400" dirty="0"/>
              <a:t> 과정을 거쳐 이미지의 특징을 추출</a:t>
            </a:r>
            <a:r>
              <a:rPr lang="en-US" altLang="ko-KR" sz="2400" dirty="0"/>
              <a:t>, </a:t>
            </a:r>
            <a:endParaRPr lang="ko-KR" altLang="en-US" sz="2400" dirty="0"/>
          </a:p>
          <a:p>
            <a:pPr fontAlgn="base" latinLnBrk="1"/>
            <a:r>
              <a:rPr lang="en-US" altLang="ko-KR" sz="2400" dirty="0"/>
              <a:t>-</a:t>
            </a:r>
            <a:r>
              <a:rPr lang="ko-KR" altLang="en-US" sz="2400" dirty="0"/>
              <a:t>이미지 감정인식은 다중 분류</a:t>
            </a:r>
            <a:r>
              <a:rPr lang="en-US" altLang="ko-KR" sz="2400" dirty="0"/>
              <a:t>(6</a:t>
            </a:r>
            <a:r>
              <a:rPr lang="ko-KR" altLang="en-US" sz="2400" dirty="0"/>
              <a:t>가지</a:t>
            </a:r>
            <a:r>
              <a:rPr lang="en-US" altLang="ko-KR" sz="2400" dirty="0"/>
              <a:t>), </a:t>
            </a:r>
            <a:r>
              <a:rPr lang="ko-KR" altLang="en-US" sz="2400" dirty="0"/>
              <a:t>시선 처리는 이진 분류</a:t>
            </a:r>
            <a:r>
              <a:rPr lang="en-US" altLang="ko-KR" sz="2400" dirty="0"/>
              <a:t>(2</a:t>
            </a:r>
            <a:r>
              <a:rPr lang="ko-KR" altLang="en-US" sz="2400" dirty="0"/>
              <a:t>가지</a:t>
            </a:r>
            <a:r>
              <a:rPr lang="en-US" altLang="ko-KR" sz="2400" dirty="0"/>
              <a:t>)</a:t>
            </a:r>
            <a:r>
              <a:rPr lang="ko-KR" altLang="en-US" sz="2400" dirty="0"/>
              <a:t>로 진행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97289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면접평가를 위한 인공지능 모델</a:t>
            </a:r>
            <a:r>
              <a:rPr lang="en-US" altLang="ko-KR" sz="3600" dirty="0"/>
              <a:t>-</a:t>
            </a:r>
            <a:r>
              <a:rPr lang="ko-KR" altLang="en-US" sz="3600" dirty="0" err="1"/>
              <a:t>시각화분야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933128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34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797524" y="1286876"/>
            <a:ext cx="3333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en-US" altLang="ko-KR" dirty="0"/>
              <a:t>(2)</a:t>
            </a:r>
            <a:r>
              <a:rPr lang="ko-KR" altLang="en-US" dirty="0"/>
              <a:t>시선응시 모델결과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08222" y="1221562"/>
            <a:ext cx="306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dirty="0"/>
              <a:t>(1) 6</a:t>
            </a:r>
            <a:r>
              <a:rPr lang="ko-KR" altLang="en-US" dirty="0"/>
              <a:t>가지 감정인식모델 결과</a:t>
            </a: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325" y="1622287"/>
            <a:ext cx="5420278" cy="30405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62274" y="1669235"/>
            <a:ext cx="5353746" cy="30032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직사각형 9"/>
          <p:cNvSpPr/>
          <p:nvPr/>
        </p:nvSpPr>
        <p:spPr>
          <a:xfrm>
            <a:off x="576861" y="4752842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accuracy: 0.9795 / </a:t>
            </a:r>
            <a:r>
              <a:rPr lang="en-US" altLang="ko-KR" sz="1600" dirty="0" err="1"/>
              <a:t>val_accuracy</a:t>
            </a:r>
            <a:r>
              <a:rPr lang="en-US" altLang="ko-KR" sz="1600" dirty="0"/>
              <a:t>: 0.9927 / </a:t>
            </a:r>
            <a:r>
              <a:rPr lang="en-US" altLang="ko-KR" sz="1600" dirty="0" err="1"/>
              <a:t>val_loss</a:t>
            </a:r>
            <a:r>
              <a:rPr lang="en-US" altLang="ko-KR" sz="1600" dirty="0"/>
              <a:t>: 0.0258</a:t>
            </a:r>
            <a:endParaRPr lang="ko-KR" altLang="en-US" sz="1600" dirty="0"/>
          </a:p>
        </p:txBody>
      </p:sp>
      <p:sp>
        <p:nvSpPr>
          <p:cNvPr id="11" name="직사각형 10"/>
          <p:cNvSpPr/>
          <p:nvPr/>
        </p:nvSpPr>
        <p:spPr>
          <a:xfrm>
            <a:off x="6508423" y="4715533"/>
            <a:ext cx="52330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sz="1600" dirty="0"/>
              <a:t>accuracy: 0.9597 / </a:t>
            </a:r>
            <a:r>
              <a:rPr lang="en-US" altLang="ko-KR" sz="1600" dirty="0" err="1"/>
              <a:t>val_accuracy</a:t>
            </a:r>
            <a:r>
              <a:rPr lang="en-US" altLang="ko-KR" sz="1600" dirty="0"/>
              <a:t>: 0.9542 / </a:t>
            </a:r>
            <a:r>
              <a:rPr lang="en-US" altLang="ko-KR" sz="1600" dirty="0" err="1"/>
              <a:t>val_loss</a:t>
            </a:r>
            <a:r>
              <a:rPr lang="en-US" altLang="ko-KR" sz="1600" dirty="0"/>
              <a:t>: 0.1256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8266" y="5178392"/>
            <a:ext cx="11223056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CNN을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활용한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감정인식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판단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부분의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정확도는</a:t>
            </a:r>
            <a:r>
              <a:rPr lang="en-US" altLang="ko-KR" sz="2000" dirty="0"/>
              <a:t> 97.95%, </a:t>
            </a:r>
            <a:r>
              <a:rPr lang="en-US" altLang="ko-KR" sz="2000" dirty="0" err="1"/>
              <a:t>시선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처리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여부의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정확도는</a:t>
            </a:r>
            <a:r>
              <a:rPr lang="en-US" altLang="ko-KR" sz="2000" dirty="0"/>
              <a:t> 95.97%로 </a:t>
            </a:r>
            <a:r>
              <a:rPr lang="en-US" altLang="ko-KR" sz="2000" dirty="0" err="1"/>
              <a:t>상당히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높게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나왔으며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CNN모델을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활용해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얼굴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감정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상태의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변화와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시선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처리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여부를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상당히</a:t>
            </a:r>
            <a:r>
              <a:rPr lang="en-US" altLang="ko-KR" sz="2000" dirty="0"/>
              <a:t> 잘 </a:t>
            </a:r>
            <a:r>
              <a:rPr lang="en-US" altLang="ko-KR" sz="2000" dirty="0" err="1"/>
              <a:t>판단하는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것으로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평가되었다</a:t>
            </a:r>
            <a:r>
              <a:rPr lang="en-US" altLang="ko-KR" sz="2000" dirty="0"/>
              <a:t>. </a:t>
            </a:r>
            <a:r>
              <a:rPr lang="en-US" altLang="ko-KR" sz="2000" dirty="0" err="1"/>
              <a:t>다만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얼굴</a:t>
            </a:r>
            <a:r>
              <a:rPr lang="en-US" altLang="ko-KR" sz="2000" dirty="0"/>
              <a:t> </a:t>
            </a:r>
            <a:r>
              <a:rPr lang="en-US" altLang="ko-KR" sz="2000" dirty="0" err="1"/>
              <a:t>감정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상태만으로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면접자의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모든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성향을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판단하기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어렵기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때문에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음성분석과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자연어처리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분석과</a:t>
            </a:r>
            <a:r>
              <a:rPr lang="en-US" altLang="ko-KR" sz="2000" dirty="0"/>
              <a:t> </a:t>
            </a:r>
            <a:r>
              <a:rPr lang="en-US" altLang="ko-KR" sz="2000" dirty="0" err="1"/>
              <a:t>병행해</a:t>
            </a:r>
            <a:r>
              <a:rPr lang="en-US" altLang="ko-KR" sz="2000" dirty="0"/>
              <a:t> </a:t>
            </a:r>
            <a:r>
              <a:rPr lang="en-US" altLang="ko-KR" sz="2000" dirty="0" err="1"/>
              <a:t>판단</a:t>
            </a:r>
            <a:r>
              <a:rPr lang="ko-KR" altLang="en-US" sz="2000" dirty="0"/>
              <a:t>필요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35429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시각화분야 성과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3394251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92720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음성분석 분야 성과 </a:t>
            </a:r>
            <a:r>
              <a:rPr lang="en-US" altLang="ko-KR" sz="3600" dirty="0"/>
              <a:t>– </a:t>
            </a:r>
            <a:r>
              <a:rPr lang="ko-KR" altLang="en-US" sz="3600" dirty="0"/>
              <a:t>음성에서 </a:t>
            </a:r>
            <a:r>
              <a:rPr lang="en-US" altLang="ko-KR" sz="3600" dirty="0"/>
              <a:t>6</a:t>
            </a:r>
            <a:r>
              <a:rPr lang="ko-KR" altLang="en-US" sz="3600" dirty="0" err="1"/>
              <a:t>개감정</a:t>
            </a:r>
            <a:r>
              <a:rPr lang="ko-KR" altLang="en-US" sz="3600" dirty="0"/>
              <a:t> 추출</a:t>
            </a:r>
            <a:endParaRPr lang="en-US" altLang="ko-KR" sz="3600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451" y="1316478"/>
            <a:ext cx="7562632" cy="536863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8210350" y="1520792"/>
            <a:ext cx="358059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</a:t>
            </a:r>
            <a:r>
              <a:rPr lang="ko-KR" altLang="en-US" dirty="0"/>
              <a:t>가지 유형의 음성에서 특성</a:t>
            </a:r>
            <a:r>
              <a:rPr lang="en-US" altLang="ko-KR" dirty="0"/>
              <a:t>(MFCC)</a:t>
            </a:r>
            <a:r>
              <a:rPr lang="ko-KR" altLang="en-US" dirty="0"/>
              <a:t>을 추출 후</a:t>
            </a:r>
            <a:r>
              <a:rPr lang="en-US" altLang="ko-KR" dirty="0"/>
              <a:t>, </a:t>
            </a:r>
            <a:r>
              <a:rPr lang="ko-KR" altLang="en-US" dirty="0"/>
              <a:t>특징벡터로 변환 후  스펙트럼화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</a:t>
            </a:r>
            <a:r>
              <a:rPr lang="ko-KR" altLang="en-US" dirty="0"/>
              <a:t>차트에서처럼 </a:t>
            </a:r>
            <a:r>
              <a:rPr lang="en-US" altLang="ko-KR" dirty="0"/>
              <a:t>6</a:t>
            </a:r>
            <a:r>
              <a:rPr lang="ko-KR" altLang="en-US" dirty="0"/>
              <a:t>가지 감정유형의 스펙트럼 형성하므로</a:t>
            </a:r>
            <a:r>
              <a:rPr lang="en-US" altLang="ko-KR" dirty="0"/>
              <a:t>, 6</a:t>
            </a:r>
            <a:r>
              <a:rPr lang="ko-KR" altLang="en-US" dirty="0"/>
              <a:t>가지 다중분류 모델학습 </a:t>
            </a:r>
            <a:endParaRPr lang="en-US" altLang="ko-KR" dirty="0"/>
          </a:p>
          <a:p>
            <a:endParaRPr lang="en-US" altLang="ko-KR" dirty="0"/>
          </a:p>
          <a:p>
            <a:pPr>
              <a:buFont typeface="Arial" pitchFamily="34" charset="0"/>
              <a:buChar char="•"/>
            </a:pPr>
            <a:r>
              <a:rPr lang="ko-KR" altLang="en-US" dirty="0"/>
              <a:t> 데이터 셋</a:t>
            </a:r>
            <a:r>
              <a:rPr lang="en-US" altLang="ko-KR" dirty="0"/>
              <a:t>(DATASET)</a:t>
            </a:r>
          </a:p>
          <a:p>
            <a:r>
              <a:rPr lang="en-US" altLang="ko-KR" dirty="0"/>
              <a:t>AI-hub</a:t>
            </a:r>
            <a:r>
              <a:rPr lang="ko-KR" altLang="en-US" dirty="0"/>
              <a:t>에서 제공하는 </a:t>
            </a:r>
            <a:r>
              <a:rPr lang="en-US" altLang="ko-KR" dirty="0"/>
              <a:t>"</a:t>
            </a:r>
            <a:r>
              <a:rPr lang="ko-KR" altLang="en-US" dirty="0"/>
              <a:t>감성 및 발화 스타일별 음성합성 데이터</a:t>
            </a:r>
            <a:r>
              <a:rPr lang="en-US" altLang="ko-KR" dirty="0"/>
              <a:t>"</a:t>
            </a:r>
            <a:r>
              <a:rPr lang="ko-KR" altLang="en-US" dirty="0"/>
              <a:t>를 활용하여</a:t>
            </a:r>
            <a:r>
              <a:rPr lang="en-US" altLang="ko-KR" dirty="0"/>
              <a:t>, </a:t>
            </a:r>
            <a:r>
              <a:rPr lang="ko-KR" altLang="en-US" dirty="0"/>
              <a:t>성별에 따라 선별된 성우들이 녹음한 </a:t>
            </a:r>
            <a:r>
              <a:rPr lang="en-US" altLang="ko-KR" dirty="0"/>
              <a:t>95,000</a:t>
            </a:r>
            <a:r>
              <a:rPr lang="ko-KR" altLang="en-US" dirty="0"/>
              <a:t>개의 감정 발성 데이터를 분석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75001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36</a:t>
            </a:fld>
            <a:endParaRPr lang="ko-KR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084" y="1297182"/>
            <a:ext cx="6451788" cy="51613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199697" y="1501541"/>
            <a:ext cx="46778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적용모델</a:t>
            </a:r>
            <a:r>
              <a:rPr lang="en-US" altLang="ko-KR" sz="2400" dirty="0"/>
              <a:t>: Bidirectional LSTM </a:t>
            </a:r>
          </a:p>
          <a:p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30812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음성분석 분야</a:t>
            </a:r>
            <a:endParaRPr lang="en-US" altLang="ko-KR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EB38B5-A5DE-4BB3-A78B-85744B08591B}"/>
              </a:ext>
            </a:extLst>
          </p:cNvPr>
          <p:cNvSpPr/>
          <p:nvPr/>
        </p:nvSpPr>
        <p:spPr>
          <a:xfrm>
            <a:off x="7069310" y="2117639"/>
            <a:ext cx="48082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0500" marR="0" indent="0" algn="just" fontAlgn="base" latinLnBrk="1">
              <a:spcBef>
                <a:spcPts val="0"/>
              </a:spcBef>
              <a:spcAft>
                <a:spcPts val="0"/>
              </a:spcAft>
            </a:pPr>
            <a:r>
              <a: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음성 특징 벡터를 입력으로 받아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감정을 분류하는 모델로는 </a:t>
            </a:r>
            <a:r>
              <a:rPr lang="en-US" altLang="ko-KR" sz="2000" kern="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Bidrectional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LSTM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모델이 사용되었다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모델은 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층구조로 훈련되었으며</a:t>
            </a:r>
            <a:r>
              <a:rPr lang="en-US" altLang="ko-KR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20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일반화 성능은 교차 검증과 실제 면접자의 음성 데이터를 통해 평가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764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37</a:t>
            </a:fld>
            <a:endParaRPr lang="ko-KR" altLang="en-US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88997"/>
              </p:ext>
            </p:extLst>
          </p:nvPr>
        </p:nvGraphicFramePr>
        <p:xfrm>
          <a:off x="589637" y="1443789"/>
          <a:ext cx="6256837" cy="4388395"/>
        </p:xfrm>
        <a:graphic>
          <a:graphicData uri="http://schemas.openxmlformats.org/drawingml/2006/table">
            <a:tbl>
              <a:tblPr/>
              <a:tblGrid>
                <a:gridCol w="430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9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4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모델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kern="0" spc="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정확도</a:t>
                      </a:r>
                      <a:endParaRPr lang="ko-KR" altLang="en-US" sz="2400" b="1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1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Bidrectional</a:t>
                      </a:r>
                      <a:r>
                        <a:rPr lang="en-US" sz="2000" kern="0" spc="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 LSTM</a:t>
                      </a:r>
                      <a:endParaRPr lang="en-US" sz="2400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95%</a:t>
                      </a:r>
                      <a:endParaRPr lang="en-US" sz="2400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1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LSTM</a:t>
                      </a:r>
                      <a:endParaRPr lang="en-US" sz="2400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65%</a:t>
                      </a:r>
                      <a:endParaRPr lang="en-US" sz="2400" kern="0" spc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61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LSTM + Transformer</a:t>
                      </a:r>
                      <a:endParaRPr lang="en-US" sz="2400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60%</a:t>
                      </a:r>
                      <a:endParaRPr lang="en-US" sz="2400" kern="0" spc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61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 err="1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WaveNet</a:t>
                      </a:r>
                      <a:endParaRPr lang="en-US" sz="2400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55%</a:t>
                      </a:r>
                      <a:endParaRPr lang="en-US" sz="2400" kern="0" spc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145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CNN</a:t>
                      </a:r>
                      <a:endParaRPr lang="en-US" sz="2400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55%</a:t>
                      </a:r>
                      <a:endParaRPr lang="en-US" sz="2400" kern="0" spc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61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RNN</a:t>
                      </a:r>
                      <a:endParaRPr lang="en-US" sz="2400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55%</a:t>
                      </a:r>
                      <a:endParaRPr lang="en-US" sz="2400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61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CNN + Transformer</a:t>
                      </a:r>
                      <a:endParaRPr lang="en-US" sz="2400" kern="0" spc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50%</a:t>
                      </a:r>
                      <a:endParaRPr lang="en-US" sz="2400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6115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VGG 19</a:t>
                      </a:r>
                      <a:endParaRPr lang="en-US" sz="2400" kern="0" spc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0" spc="0" dirty="0">
                          <a:solidFill>
                            <a:srgbClr val="000000"/>
                          </a:solidFill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40%</a:t>
                      </a:r>
                      <a:endParaRPr lang="en-US" sz="2400" kern="0" spc="0" dirty="0">
                        <a:solidFill>
                          <a:srgbClr val="000000"/>
                        </a:solidFill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843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423035" y="1443789"/>
            <a:ext cx="422549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2400" dirty="0"/>
              <a:t>평가 결과 </a:t>
            </a:r>
            <a:r>
              <a:rPr lang="en-US" altLang="ko-KR" sz="2400" dirty="0"/>
              <a:t>Bidirectional LSTM </a:t>
            </a:r>
            <a:r>
              <a:rPr lang="ko-KR" altLang="en-US" sz="2400" dirty="0"/>
              <a:t>모델이 </a:t>
            </a:r>
            <a:r>
              <a:rPr lang="en-US" altLang="ko-KR" sz="2400" dirty="0"/>
              <a:t>95%</a:t>
            </a:r>
            <a:r>
              <a:rPr lang="ko-KR" altLang="en-US" sz="2400" dirty="0"/>
              <a:t>의 높은 정확도를 달성하였으며</a:t>
            </a:r>
            <a:r>
              <a:rPr lang="en-US" altLang="ko-KR" sz="2400" dirty="0"/>
              <a:t>, </a:t>
            </a:r>
            <a:r>
              <a:rPr lang="ko-KR" altLang="en-US" sz="2400" dirty="0"/>
              <a:t>다른 모델들과 비교했을 때 상대적으로 우수한 성능을 보였다</a:t>
            </a:r>
            <a:r>
              <a:rPr lang="en-US" altLang="ko-KR" sz="2400" dirty="0"/>
              <a:t>. LSTM</a:t>
            </a:r>
            <a:r>
              <a:rPr lang="ko-KR" altLang="en-US" sz="2400" dirty="0"/>
              <a:t>단독모델은</a:t>
            </a:r>
            <a:r>
              <a:rPr lang="en-US" altLang="ko-KR" sz="2400" dirty="0"/>
              <a:t>65%, LSTM</a:t>
            </a:r>
            <a:r>
              <a:rPr lang="ko-KR" altLang="en-US" sz="2400" dirty="0"/>
              <a:t>과 </a:t>
            </a:r>
            <a:r>
              <a:rPr lang="en-US" altLang="ko-KR" sz="2400" dirty="0"/>
              <a:t>Transformer</a:t>
            </a:r>
            <a:r>
              <a:rPr lang="ko-KR" altLang="en-US" sz="2400" dirty="0"/>
              <a:t>의 결합은 </a:t>
            </a:r>
            <a:r>
              <a:rPr lang="en-US" altLang="ko-KR" sz="2400" dirty="0"/>
              <a:t>60%, </a:t>
            </a:r>
            <a:r>
              <a:rPr lang="ko-KR" altLang="en-US" sz="2400" dirty="0"/>
              <a:t>그리고 </a:t>
            </a:r>
            <a:r>
              <a:rPr lang="en-US" altLang="ko-KR" sz="2400" dirty="0" err="1"/>
              <a:t>WaveNet</a:t>
            </a:r>
            <a:r>
              <a:rPr lang="ko-KR" altLang="en-US" sz="2400" dirty="0"/>
              <a:t>과 </a:t>
            </a:r>
            <a:r>
              <a:rPr lang="en-US" altLang="ko-KR" sz="2400" dirty="0"/>
              <a:t>CNN</a:t>
            </a:r>
            <a:r>
              <a:rPr lang="ko-KR" altLang="en-US" sz="2400" dirty="0"/>
              <a:t>은 각각 </a:t>
            </a:r>
            <a:r>
              <a:rPr lang="en-US" altLang="ko-KR" sz="2400" dirty="0"/>
              <a:t>55%</a:t>
            </a:r>
            <a:r>
              <a:rPr lang="ko-KR" altLang="en-US" sz="2400" dirty="0"/>
              <a:t>의 정확도를 보였다</a:t>
            </a:r>
            <a:r>
              <a:rPr lang="en-US" altLang="ko-KR" sz="2400" dirty="0"/>
              <a:t>. </a:t>
            </a:r>
            <a:r>
              <a:rPr lang="ko-KR" altLang="en-US" sz="2400" dirty="0"/>
              <a:t>이러한 결과는 </a:t>
            </a:r>
            <a:r>
              <a:rPr lang="en-US" altLang="ko-KR" sz="2400" dirty="0"/>
              <a:t>Bidirectional LSTM</a:t>
            </a:r>
            <a:r>
              <a:rPr lang="ko-KR" altLang="en-US" sz="2400" dirty="0"/>
              <a:t>이 음성 기반 감정인식에 있어서 효과적인 모델임을 시사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7085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음성분석 분야</a:t>
            </a:r>
            <a:r>
              <a:rPr lang="en-US" altLang="ko-KR" sz="3600" dirty="0"/>
              <a:t>-</a:t>
            </a:r>
            <a:r>
              <a:rPr lang="ko-KR" altLang="en-US" sz="3600" dirty="0"/>
              <a:t>적용모델 비교분석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5764785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38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A9841-599F-4900-BE5C-60405BA60A63}"/>
              </a:ext>
            </a:extLst>
          </p:cNvPr>
          <p:cNvSpPr txBox="1"/>
          <p:nvPr/>
        </p:nvSpPr>
        <p:spPr>
          <a:xfrm>
            <a:off x="620408" y="5003623"/>
            <a:ext cx="49582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자연어 처리를 통해 지원자의 발언을 분석</a:t>
            </a:r>
            <a:endParaRPr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지원자의 감정 상태와 적합성을 평가</a:t>
            </a:r>
            <a:endParaRPr lang="en-US" altLang="ko-KR" dirty="0"/>
          </a:p>
          <a:p>
            <a:endParaRPr lang="en-US" altLang="ko-KR" sz="3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74556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/>
              <a:t>자연어 분야</a:t>
            </a:r>
            <a:endParaRPr lang="en-US" altLang="ko-KR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69BD45-AD36-4786-B41F-BC81379E1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178" y="2056768"/>
            <a:ext cx="2744463" cy="27444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E6C6F4-EFCC-4BC1-8F53-7041E2BAEDFA}"/>
              </a:ext>
            </a:extLst>
          </p:cNvPr>
          <p:cNvSpPr txBox="1"/>
          <p:nvPr/>
        </p:nvSpPr>
        <p:spPr>
          <a:xfrm>
            <a:off x="6357218" y="5003623"/>
            <a:ext cx="5563233" cy="12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Whisper </a:t>
            </a:r>
            <a:r>
              <a:rPr lang="ko-KR" altLang="en-US" dirty="0"/>
              <a:t>기술을 활용한 </a:t>
            </a:r>
            <a:r>
              <a:rPr lang="en-US" altLang="ko-KR" dirty="0"/>
              <a:t>STT </a:t>
            </a:r>
            <a:r>
              <a:rPr lang="ko-KR" altLang="en-US" dirty="0"/>
              <a:t>변환</a:t>
            </a:r>
            <a:endParaRPr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텍스트 데이터를 분석</a:t>
            </a:r>
            <a:r>
              <a:rPr lang="en-US" altLang="ko-KR" dirty="0"/>
              <a:t>/ </a:t>
            </a:r>
            <a:r>
              <a:rPr lang="ko-KR" altLang="en-US" dirty="0"/>
              <a:t>빈도수가 높은 단어 확인</a:t>
            </a:r>
            <a:endParaRPr lang="en-US" altLang="ko-KR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기업이 원하는 인재상에 맞는 문맥을 파악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B4D4C14-817B-4AA0-A9C3-33A48C2DF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944" y="2056767"/>
            <a:ext cx="2744463" cy="27444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964AFC-248D-4FA7-BE17-C59470D32C02}"/>
              </a:ext>
            </a:extLst>
          </p:cNvPr>
          <p:cNvSpPr txBox="1"/>
          <p:nvPr/>
        </p:nvSpPr>
        <p:spPr>
          <a:xfrm>
            <a:off x="484365" y="1331209"/>
            <a:ext cx="333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3200" dirty="0"/>
              <a:t>• </a:t>
            </a:r>
            <a:r>
              <a:rPr lang="ko-KR" altLang="en-US" sz="3200" dirty="0"/>
              <a:t>목표</a:t>
            </a:r>
            <a:r>
              <a:rPr lang="en-US" altLang="ko-KR" sz="3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824985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39</a:t>
            </a:fld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86306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/>
              <a:t>자연어분야</a:t>
            </a:r>
            <a:endParaRPr lang="en-US" altLang="ko-KR" sz="3600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FB86BC0-33E1-4B0D-A6EF-7632DA73F0D7}"/>
              </a:ext>
            </a:extLst>
          </p:cNvPr>
          <p:cNvGrpSpPr/>
          <p:nvPr/>
        </p:nvGrpSpPr>
        <p:grpSpPr>
          <a:xfrm>
            <a:off x="1800905" y="2918086"/>
            <a:ext cx="1698614" cy="1124341"/>
            <a:chOff x="2405337" y="1519672"/>
            <a:chExt cx="3273242" cy="1658656"/>
          </a:xfrm>
        </p:grpSpPr>
        <p:sp>
          <p:nvSpPr>
            <p:cNvPr id="6" name="순서도: 대체 처리 5">
              <a:extLst>
                <a:ext uri="{FF2B5EF4-FFF2-40B4-BE49-F238E27FC236}">
                  <a16:creationId xmlns:a16="http://schemas.microsoft.com/office/drawing/2014/main" id="{6DA7FC70-5B44-4ABA-869F-D687D7802596}"/>
                </a:ext>
              </a:extLst>
            </p:cNvPr>
            <p:cNvSpPr/>
            <p:nvPr/>
          </p:nvSpPr>
          <p:spPr>
            <a:xfrm>
              <a:off x="2405337" y="1781984"/>
              <a:ext cx="2743200" cy="1396344"/>
            </a:xfrm>
            <a:prstGeom prst="flowChartAlternate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순서도: 대체 처리 6">
              <a:extLst>
                <a:ext uri="{FF2B5EF4-FFF2-40B4-BE49-F238E27FC236}">
                  <a16:creationId xmlns:a16="http://schemas.microsoft.com/office/drawing/2014/main" id="{1AF220A3-DE84-47A4-BFCC-E1C2DA6DF945}"/>
                </a:ext>
              </a:extLst>
            </p:cNvPr>
            <p:cNvSpPr/>
            <p:nvPr/>
          </p:nvSpPr>
          <p:spPr>
            <a:xfrm>
              <a:off x="2405337" y="1519672"/>
              <a:ext cx="1155657" cy="1050268"/>
            </a:xfrm>
            <a:prstGeom prst="flowChartAlternateProcess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383845C-FECE-491D-842C-49EBF3464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7436" y="1877628"/>
              <a:ext cx="2519001" cy="1205055"/>
            </a:xfrm>
            <a:prstGeom prst="rect">
              <a:avLst/>
            </a:prstGeom>
          </p:spPr>
        </p:pic>
        <p:sp>
          <p:nvSpPr>
            <p:cNvPr id="9" name="순서도: 데이터 8">
              <a:extLst>
                <a:ext uri="{FF2B5EF4-FFF2-40B4-BE49-F238E27FC236}">
                  <a16:creationId xmlns:a16="http://schemas.microsoft.com/office/drawing/2014/main" id="{0F0E2C37-FD29-4B31-AE50-86095687021E}"/>
                </a:ext>
              </a:extLst>
            </p:cNvPr>
            <p:cNvSpPr/>
            <p:nvPr/>
          </p:nvSpPr>
          <p:spPr>
            <a:xfrm>
              <a:off x="2585628" y="2203859"/>
              <a:ext cx="3092951" cy="974468"/>
            </a:xfrm>
            <a:prstGeom prst="flowChartInputOutpu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F620354F-4927-42F8-86AA-2379B1808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0922" y="2600616"/>
            <a:ext cx="1215067" cy="14418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10C1CE-D621-4989-B85B-0046778ED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466" y="2600616"/>
            <a:ext cx="1215067" cy="144181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3A8CF8-6AB5-4F80-B75A-3F5C4CD70D9A}"/>
              </a:ext>
            </a:extLst>
          </p:cNvPr>
          <p:cNvSpPr txBox="1"/>
          <p:nvPr/>
        </p:nvSpPr>
        <p:spPr>
          <a:xfrm>
            <a:off x="484365" y="1331209"/>
            <a:ext cx="333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3200" dirty="0"/>
              <a:t>• </a:t>
            </a:r>
            <a:r>
              <a:rPr lang="ko-KR" altLang="en-US" sz="3200" dirty="0"/>
              <a:t>데이터셋 출처</a:t>
            </a:r>
            <a:r>
              <a:rPr lang="en-US" altLang="ko-KR" sz="3200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A99F0B-B332-48A2-99C3-EB80EC1A7F80}"/>
              </a:ext>
            </a:extLst>
          </p:cNvPr>
          <p:cNvSpPr txBox="1"/>
          <p:nvPr/>
        </p:nvSpPr>
        <p:spPr>
          <a:xfrm>
            <a:off x="1623262" y="4495739"/>
            <a:ext cx="1876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최근 </a:t>
            </a:r>
            <a:r>
              <a:rPr lang="en-US" altLang="ko-KR" dirty="0"/>
              <a:t>2</a:t>
            </a:r>
            <a:r>
              <a:rPr lang="ko-KR" altLang="en-US" dirty="0"/>
              <a:t>년간의 </a:t>
            </a:r>
            <a:endParaRPr lang="en-US" altLang="ko-KR" dirty="0"/>
          </a:p>
          <a:p>
            <a:r>
              <a:rPr lang="ko-KR" altLang="en-US" dirty="0"/>
              <a:t>면접 영상 </a:t>
            </a:r>
            <a:r>
              <a:rPr lang="en-US" altLang="ko-KR" dirty="0"/>
              <a:t>400</a:t>
            </a:r>
            <a:r>
              <a:rPr lang="ko-KR" altLang="en-US" dirty="0"/>
              <a:t>개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8AE27A-6884-48D5-A842-270064B72CF7}"/>
              </a:ext>
            </a:extLst>
          </p:cNvPr>
          <p:cNvSpPr txBox="1"/>
          <p:nvPr/>
        </p:nvSpPr>
        <p:spPr>
          <a:xfrm>
            <a:off x="5124274" y="4495738"/>
            <a:ext cx="1943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허브</a:t>
            </a:r>
            <a:endParaRPr lang="en-US" altLang="ko-KR" dirty="0"/>
          </a:p>
          <a:p>
            <a:r>
              <a:rPr lang="ko-KR" altLang="en-US" dirty="0"/>
              <a:t>감성 대화 말뭉치</a:t>
            </a:r>
            <a:endParaRPr lang="en-US" altLang="ko-K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9080C7-0B37-4360-ACC0-DD1F4B80769B}"/>
              </a:ext>
            </a:extLst>
          </p:cNvPr>
          <p:cNvSpPr txBox="1"/>
          <p:nvPr/>
        </p:nvSpPr>
        <p:spPr>
          <a:xfrm>
            <a:off x="8649978" y="4495738"/>
            <a:ext cx="17569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허브</a:t>
            </a:r>
            <a:endParaRPr lang="en-US" altLang="ko-KR" dirty="0"/>
          </a:p>
          <a:p>
            <a:r>
              <a:rPr lang="ko-KR" altLang="en-US" dirty="0"/>
              <a:t>채용면접 </a:t>
            </a:r>
            <a:endParaRPr lang="en-US" altLang="ko-KR" dirty="0"/>
          </a:p>
          <a:p>
            <a:r>
              <a:rPr lang="ko-KR" altLang="en-US" dirty="0"/>
              <a:t>인터뷰 데이터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6610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6498" y="1756062"/>
            <a:ext cx="9652386" cy="474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직사각형 8"/>
          <p:cNvSpPr/>
          <p:nvPr/>
        </p:nvSpPr>
        <p:spPr>
          <a:xfrm>
            <a:off x="1091878" y="1294397"/>
            <a:ext cx="102397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산업혁명과 더불어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등장은 과거 산업혁명과 유사한 대 변혁기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431519" y="354588"/>
            <a:ext cx="102397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400" dirty="0"/>
              <a:t>AI</a:t>
            </a:r>
            <a:r>
              <a:rPr lang="ko-KR" altLang="en-US" sz="3400" dirty="0"/>
              <a:t>등장과 기술혁신</a:t>
            </a:r>
            <a:r>
              <a:rPr lang="en-US" altLang="ko-KR" sz="3400" dirty="0"/>
              <a:t>-</a:t>
            </a:r>
            <a:r>
              <a:rPr lang="ko-KR" altLang="en-US" sz="3400" dirty="0"/>
              <a:t>다양한 분야에서</a:t>
            </a:r>
            <a:r>
              <a:rPr lang="en-US" altLang="ko-KR" sz="3400" dirty="0"/>
              <a:t>ai</a:t>
            </a:r>
            <a:r>
              <a:rPr lang="ko-KR" altLang="en-US" sz="3400" dirty="0"/>
              <a:t>기술적용 중</a:t>
            </a:r>
            <a:r>
              <a:rPr lang="en-US" altLang="ko-KR" sz="3400" dirty="0"/>
              <a:t> </a:t>
            </a:r>
            <a:endParaRPr lang="ko-KR" altLang="en-US" sz="34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7E884F-7771-4940-9D7C-308863CF7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40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7B538E-6D46-4548-957F-B86863F3A4FD}"/>
              </a:ext>
            </a:extLst>
          </p:cNvPr>
          <p:cNvSpPr/>
          <p:nvPr/>
        </p:nvSpPr>
        <p:spPr>
          <a:xfrm>
            <a:off x="376767" y="458931"/>
            <a:ext cx="26196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자연어 분야</a:t>
            </a:r>
            <a:endParaRPr lang="en-US" altLang="ko-KR" sz="3600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24938A5-6D94-41AC-8AA3-4DD12F317116}"/>
              </a:ext>
            </a:extLst>
          </p:cNvPr>
          <p:cNvGrpSpPr/>
          <p:nvPr/>
        </p:nvGrpSpPr>
        <p:grpSpPr>
          <a:xfrm>
            <a:off x="1043242" y="2076797"/>
            <a:ext cx="1637611" cy="2704405"/>
            <a:chOff x="1109744" y="2385753"/>
            <a:chExt cx="1637611" cy="2704405"/>
          </a:xfrm>
        </p:grpSpPr>
        <p:sp>
          <p:nvSpPr>
            <p:cNvPr id="21" name="순서도: 대체 처리 20">
              <a:extLst>
                <a:ext uri="{FF2B5EF4-FFF2-40B4-BE49-F238E27FC236}">
                  <a16:creationId xmlns:a16="http://schemas.microsoft.com/office/drawing/2014/main" id="{4DCA7BD0-CFF5-45BC-9D99-A52278630BAF}"/>
                </a:ext>
              </a:extLst>
            </p:cNvPr>
            <p:cNvSpPr/>
            <p:nvPr/>
          </p:nvSpPr>
          <p:spPr>
            <a:xfrm>
              <a:off x="1109748" y="2694709"/>
              <a:ext cx="1637607" cy="232757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는</a:t>
              </a:r>
            </a:p>
          </p:txBody>
        </p:sp>
        <p:sp>
          <p:nvSpPr>
            <p:cNvPr id="22" name="순서도: 대체 처리 21">
              <a:extLst>
                <a:ext uri="{FF2B5EF4-FFF2-40B4-BE49-F238E27FC236}">
                  <a16:creationId xmlns:a16="http://schemas.microsoft.com/office/drawing/2014/main" id="{F248A22E-1E38-4C1F-A93F-371AA4AAC3C3}"/>
                </a:ext>
              </a:extLst>
            </p:cNvPr>
            <p:cNvSpPr/>
            <p:nvPr/>
          </p:nvSpPr>
          <p:spPr>
            <a:xfrm>
              <a:off x="1109748" y="3003665"/>
              <a:ext cx="1637607" cy="232757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행복</a:t>
              </a:r>
            </a:p>
          </p:txBody>
        </p:sp>
        <p:sp>
          <p:nvSpPr>
            <p:cNvPr id="23" name="순서도: 대체 처리 22">
              <a:extLst>
                <a:ext uri="{FF2B5EF4-FFF2-40B4-BE49-F238E27FC236}">
                  <a16:creationId xmlns:a16="http://schemas.microsoft.com/office/drawing/2014/main" id="{32ED961A-BD72-4B3B-9530-86FBA9235B73}"/>
                </a:ext>
              </a:extLst>
            </p:cNvPr>
            <p:cNvSpPr/>
            <p:nvPr/>
          </p:nvSpPr>
          <p:spPr>
            <a:xfrm>
              <a:off x="1109748" y="3312621"/>
              <a:ext cx="1637607" cy="232757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24" name="순서도: 대체 처리 23">
              <a:extLst>
                <a:ext uri="{FF2B5EF4-FFF2-40B4-BE49-F238E27FC236}">
                  <a16:creationId xmlns:a16="http://schemas.microsoft.com/office/drawing/2014/main" id="{674AF950-3D06-4433-9675-40492AC838BD}"/>
                </a:ext>
              </a:extLst>
            </p:cNvPr>
            <p:cNvSpPr/>
            <p:nvPr/>
          </p:nvSpPr>
          <p:spPr>
            <a:xfrm>
              <a:off x="1109747" y="3621577"/>
              <a:ext cx="1637607" cy="232757"/>
            </a:xfrm>
            <a:prstGeom prst="flowChartAlternate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사과</a:t>
              </a:r>
            </a:p>
          </p:txBody>
        </p:sp>
        <p:sp>
          <p:nvSpPr>
            <p:cNvPr id="25" name="순서도: 대체 처리 24">
              <a:extLst>
                <a:ext uri="{FF2B5EF4-FFF2-40B4-BE49-F238E27FC236}">
                  <a16:creationId xmlns:a16="http://schemas.microsoft.com/office/drawing/2014/main" id="{7C4C3E03-1749-41F6-B386-4564895E6D1E}"/>
                </a:ext>
              </a:extLst>
            </p:cNvPr>
            <p:cNvSpPr/>
            <p:nvPr/>
          </p:nvSpPr>
          <p:spPr>
            <a:xfrm>
              <a:off x="1109748" y="2385753"/>
              <a:ext cx="1637607" cy="232757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나</a:t>
              </a:r>
            </a:p>
          </p:txBody>
        </p:sp>
        <p:sp>
          <p:nvSpPr>
            <p:cNvPr id="26" name="순서도: 대체 처리 25">
              <a:extLst>
                <a:ext uri="{FF2B5EF4-FFF2-40B4-BE49-F238E27FC236}">
                  <a16:creationId xmlns:a16="http://schemas.microsoft.com/office/drawing/2014/main" id="{0A02C18D-F8A4-43B2-AA08-389887417F18}"/>
                </a:ext>
              </a:extLst>
            </p:cNvPr>
            <p:cNvSpPr/>
            <p:nvPr/>
          </p:nvSpPr>
          <p:spPr>
            <a:xfrm>
              <a:off x="1109746" y="3930533"/>
              <a:ext cx="1637607" cy="232757"/>
            </a:xfrm>
            <a:prstGeom prst="flowChartAlternate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는</a:t>
              </a:r>
            </a:p>
          </p:txBody>
        </p:sp>
        <p:sp>
          <p:nvSpPr>
            <p:cNvPr id="27" name="순서도: 대체 처리 26">
              <a:extLst>
                <a:ext uri="{FF2B5EF4-FFF2-40B4-BE49-F238E27FC236}">
                  <a16:creationId xmlns:a16="http://schemas.microsoft.com/office/drawing/2014/main" id="{F40A1D75-D23D-45DC-9D82-618F26075B14}"/>
                </a:ext>
              </a:extLst>
            </p:cNvPr>
            <p:cNvSpPr/>
            <p:nvPr/>
          </p:nvSpPr>
          <p:spPr>
            <a:xfrm>
              <a:off x="1109745" y="4239489"/>
              <a:ext cx="1637607" cy="232757"/>
            </a:xfrm>
            <a:prstGeom prst="flowChartAlternate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맛있다</a:t>
              </a:r>
            </a:p>
          </p:txBody>
        </p:sp>
        <p:sp>
          <p:nvSpPr>
            <p:cNvPr id="28" name="순서도: 대체 처리 27">
              <a:extLst>
                <a:ext uri="{FF2B5EF4-FFF2-40B4-BE49-F238E27FC236}">
                  <a16:creationId xmlns:a16="http://schemas.microsoft.com/office/drawing/2014/main" id="{3B18C713-3F39-4AB9-8DE2-B52F2EAAE1B7}"/>
                </a:ext>
              </a:extLst>
            </p:cNvPr>
            <p:cNvSpPr/>
            <p:nvPr/>
          </p:nvSpPr>
          <p:spPr>
            <a:xfrm>
              <a:off x="1109744" y="4548445"/>
              <a:ext cx="1637607" cy="232757"/>
            </a:xfrm>
            <a:prstGeom prst="flowChartAlternate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멋진</a:t>
              </a:r>
            </a:p>
          </p:txBody>
        </p:sp>
        <p:sp>
          <p:nvSpPr>
            <p:cNvPr id="29" name="순서도: 대체 처리 28">
              <a:extLst>
                <a:ext uri="{FF2B5EF4-FFF2-40B4-BE49-F238E27FC236}">
                  <a16:creationId xmlns:a16="http://schemas.microsoft.com/office/drawing/2014/main" id="{F84FCA19-3DEE-49F7-BD39-E78A893D5EA2}"/>
                </a:ext>
              </a:extLst>
            </p:cNvPr>
            <p:cNvSpPr/>
            <p:nvPr/>
          </p:nvSpPr>
          <p:spPr>
            <a:xfrm>
              <a:off x="1109744" y="4857401"/>
              <a:ext cx="1637607" cy="232757"/>
            </a:xfrm>
            <a:prstGeom prst="flowChartAlternateProcess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로봇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58334E-E30F-4EBA-B741-E1F6CD79005F}"/>
              </a:ext>
            </a:extLst>
          </p:cNvPr>
          <p:cNvSpPr txBox="1"/>
          <p:nvPr/>
        </p:nvSpPr>
        <p:spPr>
          <a:xfrm>
            <a:off x="484365" y="1331209"/>
            <a:ext cx="33375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sz="3200" dirty="0"/>
              <a:t>• </a:t>
            </a:r>
            <a:r>
              <a:rPr lang="ko-KR" altLang="en-US" sz="3200" dirty="0"/>
              <a:t>데이터 </a:t>
            </a:r>
            <a:r>
              <a:rPr lang="ko-KR" altLang="en-US" sz="3200" dirty="0" err="1"/>
              <a:t>전처리</a:t>
            </a:r>
            <a:r>
              <a:rPr lang="en-US" altLang="ko-KR" sz="3200" dirty="0"/>
              <a:t>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484F55-6F06-4028-B8D5-3254FFBA6B6E}"/>
              </a:ext>
            </a:extLst>
          </p:cNvPr>
          <p:cNvSpPr txBox="1"/>
          <p:nvPr/>
        </p:nvSpPr>
        <p:spPr>
          <a:xfrm>
            <a:off x="703321" y="4913596"/>
            <a:ext cx="2594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합격자 불합격자 영상 </a:t>
            </a:r>
            <a:r>
              <a:rPr lang="ko-KR" altLang="en-US" dirty="0" err="1"/>
              <a:t>라벨링</a:t>
            </a:r>
            <a:r>
              <a:rPr lang="ko-KR" altLang="en-US" dirty="0"/>
              <a:t> 및 텍스트 추출</a:t>
            </a:r>
            <a:endParaRPr lang="en-US" altLang="ko-KR" dirty="0"/>
          </a:p>
        </p:txBody>
      </p:sp>
      <p:sp>
        <p:nvSpPr>
          <p:cNvPr id="37" name="순서도: 대체 처리 36">
            <a:extLst>
              <a:ext uri="{FF2B5EF4-FFF2-40B4-BE49-F238E27FC236}">
                <a16:creationId xmlns:a16="http://schemas.microsoft.com/office/drawing/2014/main" id="{D2220901-9BC8-4F2F-846A-E54CA6F9F18A}"/>
              </a:ext>
            </a:extLst>
          </p:cNvPr>
          <p:cNvSpPr/>
          <p:nvPr/>
        </p:nvSpPr>
        <p:spPr>
          <a:xfrm>
            <a:off x="4010888" y="3312620"/>
            <a:ext cx="1637607" cy="23275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사과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51A9D98-6BB6-4D91-8C93-ECDFA2740204}"/>
              </a:ext>
            </a:extLst>
          </p:cNvPr>
          <p:cNvGrpSpPr/>
          <p:nvPr/>
        </p:nvGrpSpPr>
        <p:grpSpPr>
          <a:xfrm>
            <a:off x="4010881" y="2076796"/>
            <a:ext cx="1637615" cy="993888"/>
            <a:chOff x="4010881" y="2076796"/>
            <a:chExt cx="1637615" cy="993888"/>
          </a:xfrm>
        </p:grpSpPr>
        <p:sp>
          <p:nvSpPr>
            <p:cNvPr id="34" name="순서도: 대체 처리 33">
              <a:extLst>
                <a:ext uri="{FF2B5EF4-FFF2-40B4-BE49-F238E27FC236}">
                  <a16:creationId xmlns:a16="http://schemas.microsoft.com/office/drawing/2014/main" id="{4781626B-D5BA-4324-8982-9FA4C622F942}"/>
                </a:ext>
              </a:extLst>
            </p:cNvPr>
            <p:cNvSpPr/>
            <p:nvPr/>
          </p:nvSpPr>
          <p:spPr>
            <a:xfrm>
              <a:off x="4010881" y="2332584"/>
              <a:ext cx="1637607" cy="232757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는</a:t>
              </a:r>
            </a:p>
          </p:txBody>
        </p:sp>
        <p:sp>
          <p:nvSpPr>
            <p:cNvPr id="35" name="순서도: 대체 처리 34">
              <a:extLst>
                <a:ext uri="{FF2B5EF4-FFF2-40B4-BE49-F238E27FC236}">
                  <a16:creationId xmlns:a16="http://schemas.microsoft.com/office/drawing/2014/main" id="{A2D09449-972A-44AF-B35A-AE6FF551593E}"/>
                </a:ext>
              </a:extLst>
            </p:cNvPr>
            <p:cNvSpPr/>
            <p:nvPr/>
          </p:nvSpPr>
          <p:spPr>
            <a:xfrm>
              <a:off x="4010881" y="2583525"/>
              <a:ext cx="1637607" cy="232757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행복</a:t>
              </a:r>
            </a:p>
          </p:txBody>
        </p:sp>
        <p:sp>
          <p:nvSpPr>
            <p:cNvPr id="36" name="순서도: 대체 처리 35">
              <a:extLst>
                <a:ext uri="{FF2B5EF4-FFF2-40B4-BE49-F238E27FC236}">
                  <a16:creationId xmlns:a16="http://schemas.microsoft.com/office/drawing/2014/main" id="{57118129-81C8-4D0D-AD21-DE455B20CA07}"/>
                </a:ext>
              </a:extLst>
            </p:cNvPr>
            <p:cNvSpPr/>
            <p:nvPr/>
          </p:nvSpPr>
          <p:spPr>
            <a:xfrm>
              <a:off x="4010881" y="2837927"/>
              <a:ext cx="1637607" cy="232757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합니다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  <p:sp>
          <p:nvSpPr>
            <p:cNvPr id="38" name="순서도: 대체 처리 37">
              <a:extLst>
                <a:ext uri="{FF2B5EF4-FFF2-40B4-BE49-F238E27FC236}">
                  <a16:creationId xmlns:a16="http://schemas.microsoft.com/office/drawing/2014/main" id="{9A0A51B5-5C09-4130-97BA-1F31576597D1}"/>
                </a:ext>
              </a:extLst>
            </p:cNvPr>
            <p:cNvSpPr/>
            <p:nvPr/>
          </p:nvSpPr>
          <p:spPr>
            <a:xfrm>
              <a:off x="4010889" y="2076796"/>
              <a:ext cx="1637607" cy="232757"/>
            </a:xfrm>
            <a:prstGeom prst="flowChartAlternateProcess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나</a:t>
              </a:r>
            </a:p>
          </p:txBody>
        </p:sp>
      </p:grpSp>
      <p:sp>
        <p:nvSpPr>
          <p:cNvPr id="39" name="순서도: 대체 처리 38">
            <a:extLst>
              <a:ext uri="{FF2B5EF4-FFF2-40B4-BE49-F238E27FC236}">
                <a16:creationId xmlns:a16="http://schemas.microsoft.com/office/drawing/2014/main" id="{3AF07062-1179-4B79-9413-63A9E0901755}"/>
              </a:ext>
            </a:extLst>
          </p:cNvPr>
          <p:cNvSpPr/>
          <p:nvPr/>
        </p:nvSpPr>
        <p:spPr>
          <a:xfrm>
            <a:off x="4010881" y="3565290"/>
            <a:ext cx="1637607" cy="23275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는</a:t>
            </a:r>
          </a:p>
        </p:txBody>
      </p:sp>
      <p:sp>
        <p:nvSpPr>
          <p:cNvPr id="40" name="순서도: 대체 처리 39">
            <a:extLst>
              <a:ext uri="{FF2B5EF4-FFF2-40B4-BE49-F238E27FC236}">
                <a16:creationId xmlns:a16="http://schemas.microsoft.com/office/drawing/2014/main" id="{71E342D5-C47B-4882-B833-4EBD1ABE79C4}"/>
              </a:ext>
            </a:extLst>
          </p:cNvPr>
          <p:cNvSpPr/>
          <p:nvPr/>
        </p:nvSpPr>
        <p:spPr>
          <a:xfrm>
            <a:off x="4010881" y="3814154"/>
            <a:ext cx="1637607" cy="23275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맛있다</a:t>
            </a:r>
          </a:p>
        </p:txBody>
      </p:sp>
      <p:sp>
        <p:nvSpPr>
          <p:cNvPr id="41" name="순서도: 대체 처리 40">
            <a:extLst>
              <a:ext uri="{FF2B5EF4-FFF2-40B4-BE49-F238E27FC236}">
                <a16:creationId xmlns:a16="http://schemas.microsoft.com/office/drawing/2014/main" id="{1A8A3B2C-473F-4839-BA44-BFF9973436B8}"/>
              </a:ext>
            </a:extLst>
          </p:cNvPr>
          <p:cNvSpPr/>
          <p:nvPr/>
        </p:nvSpPr>
        <p:spPr>
          <a:xfrm>
            <a:off x="4010880" y="4292653"/>
            <a:ext cx="1637607" cy="23275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멋진</a:t>
            </a:r>
          </a:p>
        </p:txBody>
      </p:sp>
      <p:sp>
        <p:nvSpPr>
          <p:cNvPr id="42" name="순서도: 대체 처리 41">
            <a:extLst>
              <a:ext uri="{FF2B5EF4-FFF2-40B4-BE49-F238E27FC236}">
                <a16:creationId xmlns:a16="http://schemas.microsoft.com/office/drawing/2014/main" id="{5A7F953D-B696-4179-BF20-C01DF89AEF02}"/>
              </a:ext>
            </a:extLst>
          </p:cNvPr>
          <p:cNvSpPr/>
          <p:nvPr/>
        </p:nvSpPr>
        <p:spPr>
          <a:xfrm>
            <a:off x="4010885" y="4548444"/>
            <a:ext cx="1637607" cy="23275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4CBBDC6-F9F9-49B7-A9CE-F300A58EAFE6}"/>
              </a:ext>
            </a:extLst>
          </p:cNvPr>
          <p:cNvSpPr txBox="1"/>
          <p:nvPr/>
        </p:nvSpPr>
        <p:spPr>
          <a:xfrm>
            <a:off x="3501939" y="4913596"/>
            <a:ext cx="2594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텍스트 문장 단위 추출</a:t>
            </a:r>
            <a:endParaRPr lang="en-US" altLang="ko-KR" dirty="0"/>
          </a:p>
        </p:txBody>
      </p:sp>
      <p:sp>
        <p:nvSpPr>
          <p:cNvPr id="45" name="순서도: 대체 처리 44">
            <a:extLst>
              <a:ext uri="{FF2B5EF4-FFF2-40B4-BE49-F238E27FC236}">
                <a16:creationId xmlns:a16="http://schemas.microsoft.com/office/drawing/2014/main" id="{F8182FD2-2A5D-4214-9709-A50A8A971B34}"/>
              </a:ext>
            </a:extLst>
          </p:cNvPr>
          <p:cNvSpPr/>
          <p:nvPr/>
        </p:nvSpPr>
        <p:spPr>
          <a:xfrm>
            <a:off x="6543514" y="3317642"/>
            <a:ext cx="1637607" cy="23275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사과</a:t>
            </a:r>
          </a:p>
        </p:txBody>
      </p:sp>
      <p:sp>
        <p:nvSpPr>
          <p:cNvPr id="48" name="순서도: 대체 처리 47">
            <a:extLst>
              <a:ext uri="{FF2B5EF4-FFF2-40B4-BE49-F238E27FC236}">
                <a16:creationId xmlns:a16="http://schemas.microsoft.com/office/drawing/2014/main" id="{B3E1E081-0399-4D5F-BD19-E45FB446D71F}"/>
              </a:ext>
            </a:extLst>
          </p:cNvPr>
          <p:cNvSpPr/>
          <p:nvPr/>
        </p:nvSpPr>
        <p:spPr>
          <a:xfrm>
            <a:off x="6543506" y="2332584"/>
            <a:ext cx="1637607" cy="23275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행복</a:t>
            </a:r>
          </a:p>
        </p:txBody>
      </p:sp>
      <p:sp>
        <p:nvSpPr>
          <p:cNvPr id="50" name="순서도: 대체 처리 49">
            <a:extLst>
              <a:ext uri="{FF2B5EF4-FFF2-40B4-BE49-F238E27FC236}">
                <a16:creationId xmlns:a16="http://schemas.microsoft.com/office/drawing/2014/main" id="{CAD1FECE-CD81-43E2-8EF3-6FB01633E295}"/>
              </a:ext>
            </a:extLst>
          </p:cNvPr>
          <p:cNvSpPr/>
          <p:nvPr/>
        </p:nvSpPr>
        <p:spPr>
          <a:xfrm>
            <a:off x="6543515" y="2081818"/>
            <a:ext cx="1637607" cy="23275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나</a:t>
            </a:r>
          </a:p>
        </p:txBody>
      </p:sp>
      <p:sp>
        <p:nvSpPr>
          <p:cNvPr id="54" name="순서도: 대체 처리 53">
            <a:extLst>
              <a:ext uri="{FF2B5EF4-FFF2-40B4-BE49-F238E27FC236}">
                <a16:creationId xmlns:a16="http://schemas.microsoft.com/office/drawing/2014/main" id="{CBFD1568-C0CD-4344-BB8A-2C14A7AB8C5E}"/>
              </a:ext>
            </a:extLst>
          </p:cNvPr>
          <p:cNvSpPr/>
          <p:nvPr/>
        </p:nvSpPr>
        <p:spPr>
          <a:xfrm>
            <a:off x="6543511" y="4553466"/>
            <a:ext cx="1637607" cy="23275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5D5D26F-0766-4C38-80F2-22C567683309}"/>
              </a:ext>
            </a:extLst>
          </p:cNvPr>
          <p:cNvSpPr txBox="1"/>
          <p:nvPr/>
        </p:nvSpPr>
        <p:spPr>
          <a:xfrm>
            <a:off x="6096000" y="4913596"/>
            <a:ext cx="2709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형태소 분석</a:t>
            </a:r>
            <a:r>
              <a:rPr lang="en-US" altLang="ko-KR" dirty="0"/>
              <a:t>(</a:t>
            </a:r>
            <a:r>
              <a:rPr lang="en-US" altLang="ko-KR" dirty="0" err="1"/>
              <a:t>Okt</a:t>
            </a:r>
            <a:r>
              <a:rPr lang="en-US" altLang="ko-KR" dirty="0"/>
              <a:t>)</a:t>
            </a:r>
            <a:r>
              <a:rPr lang="ko-KR" altLang="en-US" dirty="0"/>
              <a:t>을 사용 특수문자</a:t>
            </a:r>
            <a:r>
              <a:rPr lang="en-US" altLang="ko-KR" dirty="0"/>
              <a:t>,</a:t>
            </a:r>
            <a:r>
              <a:rPr lang="ko-KR" altLang="en-US" dirty="0" err="1"/>
              <a:t>불용어</a:t>
            </a:r>
            <a:r>
              <a:rPr lang="ko-KR" altLang="en-US" dirty="0"/>
              <a:t> 제거</a:t>
            </a:r>
            <a:endParaRPr lang="en-US" altLang="ko-KR" dirty="0"/>
          </a:p>
        </p:txBody>
      </p:sp>
      <p:sp>
        <p:nvSpPr>
          <p:cNvPr id="56" name="순서도: 대체 처리 55">
            <a:extLst>
              <a:ext uri="{FF2B5EF4-FFF2-40B4-BE49-F238E27FC236}">
                <a16:creationId xmlns:a16="http://schemas.microsoft.com/office/drawing/2014/main" id="{0D3BF923-F57A-424B-9E56-76F9F8CEEBEE}"/>
              </a:ext>
            </a:extLst>
          </p:cNvPr>
          <p:cNvSpPr/>
          <p:nvPr/>
        </p:nvSpPr>
        <p:spPr>
          <a:xfrm>
            <a:off x="9100171" y="3308464"/>
            <a:ext cx="1637607" cy="23275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사과</a:t>
            </a:r>
          </a:p>
        </p:txBody>
      </p:sp>
      <p:sp>
        <p:nvSpPr>
          <p:cNvPr id="57" name="순서도: 대체 처리 56">
            <a:extLst>
              <a:ext uri="{FF2B5EF4-FFF2-40B4-BE49-F238E27FC236}">
                <a16:creationId xmlns:a16="http://schemas.microsoft.com/office/drawing/2014/main" id="{0900E06B-2F5E-4982-AAC2-07ECA6954D85}"/>
              </a:ext>
            </a:extLst>
          </p:cNvPr>
          <p:cNvSpPr/>
          <p:nvPr/>
        </p:nvSpPr>
        <p:spPr>
          <a:xfrm>
            <a:off x="9100159" y="3025139"/>
            <a:ext cx="1637607" cy="23275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행복</a:t>
            </a:r>
          </a:p>
        </p:txBody>
      </p:sp>
      <p:sp>
        <p:nvSpPr>
          <p:cNvPr id="58" name="순서도: 대체 처리 57">
            <a:extLst>
              <a:ext uri="{FF2B5EF4-FFF2-40B4-BE49-F238E27FC236}">
                <a16:creationId xmlns:a16="http://schemas.microsoft.com/office/drawing/2014/main" id="{1CDE5456-FC73-4E1F-906B-2A2AA38AF127}"/>
              </a:ext>
            </a:extLst>
          </p:cNvPr>
          <p:cNvSpPr/>
          <p:nvPr/>
        </p:nvSpPr>
        <p:spPr>
          <a:xfrm>
            <a:off x="9100168" y="2774373"/>
            <a:ext cx="1637607" cy="23275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나</a:t>
            </a:r>
          </a:p>
        </p:txBody>
      </p:sp>
      <p:sp>
        <p:nvSpPr>
          <p:cNvPr id="59" name="순서도: 대체 처리 58">
            <a:extLst>
              <a:ext uri="{FF2B5EF4-FFF2-40B4-BE49-F238E27FC236}">
                <a16:creationId xmlns:a16="http://schemas.microsoft.com/office/drawing/2014/main" id="{D5EFB7E8-AA39-4EED-81B9-0A7D171A6419}"/>
              </a:ext>
            </a:extLst>
          </p:cNvPr>
          <p:cNvSpPr/>
          <p:nvPr/>
        </p:nvSpPr>
        <p:spPr>
          <a:xfrm>
            <a:off x="9100159" y="3579316"/>
            <a:ext cx="1637607" cy="232757"/>
          </a:xfrm>
          <a:prstGeom prst="flowChartAlternateProcess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로봇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8817F53-02A1-4062-ABDD-7D8AC3BAC667}"/>
              </a:ext>
            </a:extLst>
          </p:cNvPr>
          <p:cNvSpPr txBox="1"/>
          <p:nvPr/>
        </p:nvSpPr>
        <p:spPr>
          <a:xfrm>
            <a:off x="8956069" y="4913596"/>
            <a:ext cx="2315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워드 </a:t>
            </a:r>
            <a:r>
              <a:rPr lang="ko-KR" altLang="en-US" dirty="0" err="1"/>
              <a:t>임베딩</a:t>
            </a:r>
            <a:r>
              <a:rPr lang="ko-KR" altLang="en-US" dirty="0"/>
              <a:t> 작업 및</a:t>
            </a:r>
            <a:endParaRPr lang="en-US" altLang="ko-KR" dirty="0"/>
          </a:p>
          <a:p>
            <a:r>
              <a:rPr lang="ko-KR" altLang="en-US" dirty="0" err="1"/>
              <a:t>라벨링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8521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41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A9841-599F-4900-BE5C-60405BA60A63}"/>
              </a:ext>
            </a:extLst>
          </p:cNvPr>
          <p:cNvSpPr txBox="1"/>
          <p:nvPr/>
        </p:nvSpPr>
        <p:spPr>
          <a:xfrm>
            <a:off x="516310" y="1315658"/>
            <a:ext cx="114190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ko-KR" altLang="en-US" sz="3200" dirty="0"/>
              <a:t>모델 구성</a:t>
            </a:r>
            <a:r>
              <a:rPr lang="en-US" altLang="ko-KR" sz="3200" dirty="0"/>
              <a:t>:</a:t>
            </a:r>
            <a:endParaRPr lang="ko-KR" altLang="en-US" sz="3200" dirty="0"/>
          </a:p>
          <a:p>
            <a:pPr fontAlgn="base" latinLnBrk="1"/>
            <a:r>
              <a:rPr lang="en-US" altLang="ko-KR" sz="3200" dirty="0"/>
              <a:t>-Encoder-Decoder </a:t>
            </a:r>
            <a:r>
              <a:rPr lang="ko-KR" altLang="en-US" sz="3200" dirty="0"/>
              <a:t>구조의 </a:t>
            </a:r>
            <a:r>
              <a:rPr lang="en-US" altLang="ko-KR" sz="3200" dirty="0"/>
              <a:t>seq2seq </a:t>
            </a:r>
            <a:r>
              <a:rPr lang="ko-KR" altLang="en-US" sz="3200" dirty="0"/>
              <a:t>모델을 구축하고</a:t>
            </a:r>
            <a:r>
              <a:rPr lang="en-US" altLang="ko-KR" sz="3200" dirty="0"/>
              <a:t>, Attention </a:t>
            </a:r>
            <a:r>
              <a:rPr lang="ko-KR" altLang="en-US" sz="3200" dirty="0"/>
              <a:t>메커니즘을 통해 중요한 단어에 가중치를 부여</a:t>
            </a:r>
          </a:p>
          <a:p>
            <a:pPr fontAlgn="base" latinLnBrk="1"/>
            <a:r>
              <a:rPr lang="en-US" altLang="ko-KR" sz="3200" dirty="0"/>
              <a:t>-</a:t>
            </a:r>
            <a:r>
              <a:rPr lang="ko-KR" altLang="en-US" sz="3200" dirty="0"/>
              <a:t>따라서</a:t>
            </a:r>
            <a:r>
              <a:rPr lang="en-US" altLang="ko-KR" sz="3200" dirty="0"/>
              <a:t>, </a:t>
            </a:r>
            <a:r>
              <a:rPr lang="ko-KR" altLang="en-US" sz="3200" dirty="0"/>
              <a:t>얼굴인식 및 시선 처리와 같은 다른 </a:t>
            </a:r>
            <a:r>
              <a:rPr lang="ko-KR" altLang="en-US" sz="3200" dirty="0" err="1"/>
              <a:t>모달리티와의</a:t>
            </a:r>
            <a:r>
              <a:rPr lang="ko-KR" altLang="en-US" sz="3200" dirty="0"/>
              <a:t> 결합을 통해 더욱 포괄적인 </a:t>
            </a:r>
            <a:r>
              <a:rPr lang="ko-KR" altLang="en-US" sz="3200" dirty="0" err="1"/>
              <a:t>면접자</a:t>
            </a:r>
            <a:r>
              <a:rPr lang="ko-KR" altLang="en-US" sz="3200" dirty="0"/>
              <a:t> 평가가 필요함을 제안</a:t>
            </a:r>
          </a:p>
          <a:p>
            <a:endParaRPr lang="en-US" altLang="ko-KR" sz="32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454F14B-45AD-41D7-9174-DC520BF22BBA}"/>
              </a:ext>
            </a:extLst>
          </p:cNvPr>
          <p:cNvSpPr/>
          <p:nvPr/>
        </p:nvSpPr>
        <p:spPr>
          <a:xfrm>
            <a:off x="376767" y="458931"/>
            <a:ext cx="26196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자연어 분야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2682498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42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A9841-599F-4900-BE5C-60405BA60A63}"/>
              </a:ext>
            </a:extLst>
          </p:cNvPr>
          <p:cNvSpPr txBox="1"/>
          <p:nvPr/>
        </p:nvSpPr>
        <p:spPr>
          <a:xfrm>
            <a:off x="7465303" y="1287586"/>
            <a:ext cx="4400532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 latinLnBrk="1">
              <a:lnSpc>
                <a:spcPct val="150000"/>
              </a:lnSpc>
              <a:buFontTx/>
              <a:buChar char="-"/>
            </a:pPr>
            <a:r>
              <a:rPr lang="en-US" altLang="ko-KR" dirty="0" err="1">
                <a:latin typeface="+mn-ea"/>
              </a:rPr>
              <a:t>KoBERT</a:t>
            </a:r>
            <a:r>
              <a:rPr lang="ko-KR" altLang="en-US" dirty="0">
                <a:latin typeface="+mn-ea"/>
              </a:rPr>
              <a:t>가 가장 높은 성능을 발휘함</a:t>
            </a:r>
            <a:endParaRPr lang="en-US" altLang="ko-KR" dirty="0">
              <a:latin typeface="+mn-ea"/>
            </a:endParaRPr>
          </a:p>
          <a:p>
            <a:pPr marL="457200" indent="-457200" fontAlgn="base" latinLnBrk="1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다른 </a:t>
            </a:r>
            <a:r>
              <a:rPr lang="ko-KR" altLang="en-US" dirty="0" err="1">
                <a:latin typeface="+mn-ea"/>
              </a:rPr>
              <a:t>머신러닝</a:t>
            </a:r>
            <a:r>
              <a:rPr lang="ko-KR" altLang="en-US" dirty="0">
                <a:latin typeface="+mn-ea"/>
              </a:rPr>
              <a:t> 모델도 </a:t>
            </a:r>
            <a:r>
              <a:rPr lang="en-US" altLang="ko-KR" dirty="0">
                <a:latin typeface="+mn-ea"/>
              </a:rPr>
              <a:t>50% </a:t>
            </a:r>
            <a:r>
              <a:rPr lang="ko-KR" altLang="en-US" dirty="0">
                <a:latin typeface="+mn-ea"/>
              </a:rPr>
              <a:t>이상의 </a:t>
            </a:r>
            <a:endParaRPr lang="en-US" altLang="ko-KR" dirty="0">
              <a:latin typeface="+mn-ea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</a:t>
            </a:r>
            <a:r>
              <a:rPr lang="ko-KR" altLang="en-US" dirty="0">
                <a:latin typeface="+mn-ea"/>
              </a:rPr>
              <a:t>성능 발휘</a:t>
            </a:r>
            <a:endParaRPr lang="en-US" altLang="ko-KR" dirty="0">
              <a:latin typeface="+mn-ea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    하지만 기대 이상의</a:t>
            </a:r>
            <a:r>
              <a:rPr lang="en-US" altLang="ko-KR" dirty="0">
                <a:latin typeface="+mn-ea"/>
              </a:rPr>
              <a:t>(75%</a:t>
            </a:r>
            <a:r>
              <a:rPr lang="ko-KR" altLang="en-US" dirty="0">
                <a:latin typeface="+mn-ea"/>
              </a:rPr>
              <a:t>이상의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</a:t>
            </a:r>
            <a:r>
              <a:rPr lang="ko-KR" altLang="en-US" dirty="0">
                <a:latin typeface="+mn-ea"/>
              </a:rPr>
              <a:t>성능을 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발휘하지 못하였음 </a:t>
            </a:r>
            <a:endParaRPr lang="en-US" altLang="ko-KR" dirty="0">
              <a:latin typeface="+mn-ea"/>
            </a:endParaRPr>
          </a:p>
          <a:p>
            <a:pPr marL="285750" indent="-285750" fontAlgn="base" latinLnBrk="1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 문장 분석을 통한 지원자의 평가가 </a:t>
            </a:r>
            <a:endParaRPr lang="en-US" altLang="ko-KR" dirty="0">
              <a:latin typeface="+mn-ea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</a:t>
            </a:r>
            <a:r>
              <a:rPr lang="ko-KR" altLang="en-US" dirty="0">
                <a:latin typeface="+mn-ea"/>
              </a:rPr>
              <a:t>언어적 요소만으로는 한계가 있음</a:t>
            </a:r>
            <a:endParaRPr lang="en-US" altLang="ko-KR" dirty="0">
              <a:latin typeface="+mn-ea"/>
            </a:endParaRPr>
          </a:p>
          <a:p>
            <a:pPr marL="285750" indent="-285750" fontAlgn="base" latinLnBrk="1">
              <a:lnSpc>
                <a:spcPct val="150000"/>
              </a:lnSpc>
              <a:buFontTx/>
              <a:buChar char="-"/>
            </a:pPr>
            <a:r>
              <a:rPr lang="ko-KR" altLang="en-US" dirty="0">
                <a:latin typeface="+mn-ea"/>
              </a:rPr>
              <a:t> 다른 </a:t>
            </a:r>
            <a:r>
              <a:rPr lang="ko-KR" altLang="en-US" dirty="0" err="1">
                <a:latin typeface="+mn-ea"/>
              </a:rPr>
              <a:t>모달리티와의</a:t>
            </a:r>
            <a:r>
              <a:rPr lang="ko-KR" altLang="en-US" dirty="0">
                <a:latin typeface="+mn-ea"/>
              </a:rPr>
              <a:t> 결합을 통해 </a:t>
            </a:r>
            <a:r>
              <a:rPr lang="en-US" altLang="ko-KR" dirty="0">
                <a:latin typeface="+mn-ea"/>
              </a:rPr>
              <a:t>                  </a:t>
            </a:r>
            <a:r>
              <a:rPr lang="ko-KR" altLang="en-US" dirty="0">
                <a:latin typeface="+mn-ea"/>
              </a:rPr>
              <a:t>포괄적인 </a:t>
            </a:r>
            <a:r>
              <a:rPr lang="ko-KR" altLang="en-US" dirty="0" err="1">
                <a:latin typeface="+mn-ea"/>
              </a:rPr>
              <a:t>면접자</a:t>
            </a:r>
            <a:r>
              <a:rPr lang="ko-KR" altLang="en-US" dirty="0">
                <a:latin typeface="+mn-ea"/>
              </a:rPr>
              <a:t> 평가가 필요함</a:t>
            </a:r>
            <a:endParaRPr lang="en-US" altLang="ko-KR" dirty="0">
              <a:latin typeface="+mn-ea"/>
            </a:endParaRPr>
          </a:p>
          <a:p>
            <a:pPr fontAlgn="base" latinLnBrk="1"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26196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자연어 분야</a:t>
            </a:r>
            <a:endParaRPr lang="en-US" altLang="ko-KR" sz="3600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598125"/>
              </p:ext>
            </p:extLst>
          </p:nvPr>
        </p:nvGraphicFramePr>
        <p:xfrm>
          <a:off x="608888" y="1287586"/>
          <a:ext cx="6652784" cy="4759752"/>
        </p:xfrm>
        <a:graphic>
          <a:graphicData uri="http://schemas.openxmlformats.org/drawingml/2006/table">
            <a:tbl>
              <a:tblPr/>
              <a:tblGrid>
                <a:gridCol w="4016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58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49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모델</a:t>
                      </a:r>
                      <a:endParaRPr lang="ko-KR" alt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400" b="1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정확도</a:t>
                      </a:r>
                      <a:endParaRPr lang="ko-KR" alt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9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KoBert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67.5%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49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RandomForestClassifier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62.5%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49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DecisionTreeClassifier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49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LGBMClassifier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60%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9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KNeighborsClassifier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57.5%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49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AdaBoostClassifier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55%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94969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LogisticClassifier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55%</a:t>
                      </a:r>
                      <a:endParaRPr lang="en-US" sz="2800" b="1" kern="0" spc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4513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4985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0" y="1549400"/>
            <a:ext cx="5901267" cy="1168400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defRPr/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V. AI</a:t>
            </a: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면접 평가결과표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" r="214"/>
          <a:stretch/>
        </p:blipFill>
        <p:spPr>
          <a:xfrm>
            <a:off x="0" y="3188"/>
            <a:ext cx="4966447" cy="6876075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46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z="1100" smtClean="0"/>
              <a:pPr/>
              <a:t>44</a:t>
            </a:fld>
            <a:endParaRPr lang="ko-KR" altLang="en-US" sz="11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743167" y="376528"/>
            <a:ext cx="4491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 평가결과표</a:t>
            </a:r>
            <a:r>
              <a:rPr lang="en-US" altLang="ko-KR" sz="3600" dirty="0"/>
              <a:t>(1)</a:t>
            </a: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3093" y="1396830"/>
            <a:ext cx="6541753" cy="246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3093" y="3874253"/>
            <a:ext cx="6557728" cy="262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3167" y="4291480"/>
            <a:ext cx="2712302" cy="1866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CDC2E19-5F29-43A2-A27C-E0CB7E9611B7}"/>
              </a:ext>
            </a:extLst>
          </p:cNvPr>
          <p:cNvSpPr/>
          <p:nvPr/>
        </p:nvSpPr>
        <p:spPr>
          <a:xfrm>
            <a:off x="613093" y="2082373"/>
            <a:ext cx="4320057" cy="88411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63FE55-DB72-479B-BF60-A1368B3F78DF}"/>
              </a:ext>
            </a:extLst>
          </p:cNvPr>
          <p:cNvCxnSpPr>
            <a:cxnSpLocks/>
          </p:cNvCxnSpPr>
          <p:nvPr/>
        </p:nvCxnSpPr>
        <p:spPr>
          <a:xfrm flipV="1">
            <a:off x="4933150" y="2942866"/>
            <a:ext cx="3127401" cy="23624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F8B5931-2DCC-4EE7-B745-0BAA925E558B}"/>
              </a:ext>
            </a:extLst>
          </p:cNvPr>
          <p:cNvSpPr txBox="1"/>
          <p:nvPr/>
        </p:nvSpPr>
        <p:spPr>
          <a:xfrm>
            <a:off x="8452437" y="2090121"/>
            <a:ext cx="4187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면접역량 평가</a:t>
            </a:r>
            <a:endParaRPr lang="en-US" altLang="ko-KR" sz="2800" dirty="0"/>
          </a:p>
          <a:p>
            <a:r>
              <a:rPr lang="ko-KR" altLang="en-US" sz="2800" dirty="0"/>
              <a:t>신뢰성평가 점수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2862B46-0674-4F6A-9F14-44AC93BDCCF4}"/>
              </a:ext>
            </a:extLst>
          </p:cNvPr>
          <p:cNvSpPr/>
          <p:nvPr/>
        </p:nvSpPr>
        <p:spPr>
          <a:xfrm>
            <a:off x="3708466" y="4201877"/>
            <a:ext cx="3322426" cy="2279595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FF0078E-E20B-4206-B279-D87ACDFA0C2C}"/>
              </a:ext>
            </a:extLst>
          </p:cNvPr>
          <p:cNvCxnSpPr>
            <a:cxnSpLocks/>
          </p:cNvCxnSpPr>
          <p:nvPr/>
        </p:nvCxnSpPr>
        <p:spPr>
          <a:xfrm>
            <a:off x="7030892" y="5036860"/>
            <a:ext cx="1144920" cy="14608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75F2DF4-593F-4C9C-A8C0-3B4682CFDA58}"/>
              </a:ext>
            </a:extLst>
          </p:cNvPr>
          <p:cNvSpPr txBox="1"/>
          <p:nvPr/>
        </p:nvSpPr>
        <p:spPr>
          <a:xfrm>
            <a:off x="8452437" y="4443702"/>
            <a:ext cx="35536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시각화부분</a:t>
            </a:r>
            <a:endParaRPr lang="en-US" altLang="ko-KR" sz="2800" dirty="0"/>
          </a:p>
          <a:p>
            <a:r>
              <a:rPr lang="ko-KR" altLang="en-US" sz="2800" dirty="0" err="1"/>
              <a:t>면접자</a:t>
            </a:r>
            <a:r>
              <a:rPr lang="ko-KR" altLang="en-US" sz="2800" dirty="0"/>
              <a:t> 감정</a:t>
            </a:r>
            <a:r>
              <a:rPr lang="en-US" altLang="ko-KR" sz="2800" dirty="0"/>
              <a:t>/</a:t>
            </a:r>
            <a:r>
              <a:rPr lang="ko-KR" altLang="en-US" sz="2800" dirty="0"/>
              <a:t>태도</a:t>
            </a:r>
          </a:p>
        </p:txBody>
      </p:sp>
    </p:spTree>
    <p:extLst>
      <p:ext uri="{BB962C8B-B14F-4D97-AF65-F5344CB8AC3E}">
        <p14:creationId xmlns:p14="http://schemas.microsoft.com/office/powerpoint/2010/main" val="1387313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45</a:t>
            </a:fld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7189" y="1220722"/>
            <a:ext cx="6384874" cy="2687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7216" y="3915944"/>
            <a:ext cx="6365223" cy="2658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9994F192-530C-4AA7-8A9A-23406196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441107"/>
            <a:ext cx="4544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 평가결과표</a:t>
            </a:r>
            <a:r>
              <a:rPr lang="en-US" altLang="ko-KR" sz="3600" dirty="0"/>
              <a:t>(2)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1FD8013-C2DD-4B99-AC97-922E0928F3A5}"/>
              </a:ext>
            </a:extLst>
          </p:cNvPr>
          <p:cNvSpPr/>
          <p:nvPr/>
        </p:nvSpPr>
        <p:spPr>
          <a:xfrm>
            <a:off x="1072843" y="1424493"/>
            <a:ext cx="2146767" cy="200450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E9BBBC1-E528-4ADF-B775-93F8FE796E1A}"/>
              </a:ext>
            </a:extLst>
          </p:cNvPr>
          <p:cNvCxnSpPr>
            <a:cxnSpLocks/>
          </p:cNvCxnSpPr>
          <p:nvPr/>
        </p:nvCxnSpPr>
        <p:spPr>
          <a:xfrm>
            <a:off x="3219610" y="1424493"/>
            <a:ext cx="4433687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F91CAAC-4EAB-42C6-80E5-ADCC13C0C1B6}"/>
              </a:ext>
            </a:extLst>
          </p:cNvPr>
          <p:cNvSpPr txBox="1"/>
          <p:nvPr/>
        </p:nvSpPr>
        <p:spPr>
          <a:xfrm>
            <a:off x="7783926" y="1211421"/>
            <a:ext cx="3690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면접자</a:t>
            </a:r>
            <a:r>
              <a:rPr lang="ko-KR" altLang="en-US" sz="2400" dirty="0"/>
              <a:t> 얼굴감정 차트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 전체지원자 평균대비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4D487C-CD2F-4D2C-A900-A171F2637A50}"/>
              </a:ext>
            </a:extLst>
          </p:cNvPr>
          <p:cNvSpPr/>
          <p:nvPr/>
        </p:nvSpPr>
        <p:spPr>
          <a:xfrm>
            <a:off x="3603812" y="1536857"/>
            <a:ext cx="3268627" cy="1884054"/>
          </a:xfrm>
          <a:prstGeom prst="rect">
            <a:avLst/>
          </a:prstGeom>
          <a:noFill/>
          <a:ln w="285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941F45-E785-45AE-B9C6-A13B339C98E5}"/>
              </a:ext>
            </a:extLst>
          </p:cNvPr>
          <p:cNvCxnSpPr>
            <a:cxnSpLocks/>
          </p:cNvCxnSpPr>
          <p:nvPr/>
        </p:nvCxnSpPr>
        <p:spPr>
          <a:xfrm>
            <a:off x="6872439" y="2660342"/>
            <a:ext cx="911487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335E5B5-ECD1-4E1C-B5CF-7C92AA9695F0}"/>
              </a:ext>
            </a:extLst>
          </p:cNvPr>
          <p:cNvSpPr txBox="1"/>
          <p:nvPr/>
        </p:nvSpPr>
        <p:spPr>
          <a:xfrm>
            <a:off x="7783926" y="2305174"/>
            <a:ext cx="3690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면접자</a:t>
            </a:r>
            <a:r>
              <a:rPr lang="ko-KR" altLang="en-US" sz="2400" dirty="0"/>
              <a:t> 시선처리 분석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 </a:t>
            </a:r>
            <a:r>
              <a:rPr lang="ko-KR" altLang="en-US" sz="2400" dirty="0" err="1"/>
              <a:t>화면응시</a:t>
            </a:r>
            <a:r>
              <a:rPr lang="ko-KR" altLang="en-US" sz="2400" dirty="0"/>
              <a:t> 여부 시계열표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C5599EA-A346-479E-B091-F9AD891CDD0C}"/>
              </a:ext>
            </a:extLst>
          </p:cNvPr>
          <p:cNvSpPr/>
          <p:nvPr/>
        </p:nvSpPr>
        <p:spPr>
          <a:xfrm>
            <a:off x="1119328" y="4041142"/>
            <a:ext cx="2146767" cy="200450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8DCEF8F-8225-44C0-B799-35CD90755358}"/>
              </a:ext>
            </a:extLst>
          </p:cNvPr>
          <p:cNvCxnSpPr>
            <a:cxnSpLocks/>
          </p:cNvCxnSpPr>
          <p:nvPr/>
        </p:nvCxnSpPr>
        <p:spPr>
          <a:xfrm>
            <a:off x="3130796" y="4117572"/>
            <a:ext cx="4433687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C4920A-945C-4476-A18B-70F55B1A3463}"/>
              </a:ext>
            </a:extLst>
          </p:cNvPr>
          <p:cNvSpPr txBox="1"/>
          <p:nvPr/>
        </p:nvSpPr>
        <p:spPr>
          <a:xfrm>
            <a:off x="7730848" y="3839064"/>
            <a:ext cx="3690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면접자</a:t>
            </a:r>
            <a:r>
              <a:rPr lang="ko-KR" altLang="en-US" sz="2400" dirty="0"/>
              <a:t> 음성감정 분석 </a:t>
            </a:r>
            <a:r>
              <a:rPr lang="en-US" altLang="ko-KR" sz="2400" dirty="0"/>
              <a:t>(</a:t>
            </a:r>
            <a:r>
              <a:rPr lang="ko-KR" altLang="en-US" sz="2400" dirty="0"/>
              <a:t> 전체지원자 평균대비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245330C-8BAE-4EB0-8F5B-A3FDDAF71CD5}"/>
              </a:ext>
            </a:extLst>
          </p:cNvPr>
          <p:cNvSpPr/>
          <p:nvPr/>
        </p:nvSpPr>
        <p:spPr>
          <a:xfrm>
            <a:off x="3661131" y="4254562"/>
            <a:ext cx="3211308" cy="2287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46</a:t>
            </a:fld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688" y="1247887"/>
            <a:ext cx="6416223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688" y="3847662"/>
            <a:ext cx="3308346" cy="256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A2F536E-7BD5-426D-A908-D4743292FBEE}"/>
              </a:ext>
            </a:extLst>
          </p:cNvPr>
          <p:cNvSpPr/>
          <p:nvPr/>
        </p:nvSpPr>
        <p:spPr>
          <a:xfrm>
            <a:off x="743167" y="376528"/>
            <a:ext cx="44919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 평가결과표</a:t>
            </a:r>
            <a:r>
              <a:rPr lang="en-US" altLang="ko-KR" sz="3600" dirty="0"/>
              <a:t>(3)</a:t>
            </a: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758F515-DB1E-454B-B089-C086932B587F}"/>
              </a:ext>
            </a:extLst>
          </p:cNvPr>
          <p:cNvSpPr/>
          <p:nvPr/>
        </p:nvSpPr>
        <p:spPr>
          <a:xfrm>
            <a:off x="1245838" y="1802429"/>
            <a:ext cx="2146767" cy="2004508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89B6AA6-BB5C-4003-BDC1-911B6B395CD2}"/>
              </a:ext>
            </a:extLst>
          </p:cNvPr>
          <p:cNvCxnSpPr>
            <a:cxnSpLocks/>
          </p:cNvCxnSpPr>
          <p:nvPr/>
        </p:nvCxnSpPr>
        <p:spPr>
          <a:xfrm>
            <a:off x="3300812" y="1929355"/>
            <a:ext cx="4292467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E6D9681-24B1-436E-9BB6-1606B8A3C72D}"/>
              </a:ext>
            </a:extLst>
          </p:cNvPr>
          <p:cNvSpPr txBox="1"/>
          <p:nvPr/>
        </p:nvSpPr>
        <p:spPr>
          <a:xfrm>
            <a:off x="7593279" y="1691055"/>
            <a:ext cx="4244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면접자</a:t>
            </a:r>
            <a:r>
              <a:rPr lang="ko-KR" altLang="en-US" sz="2400" dirty="0"/>
              <a:t> 발언태도</a:t>
            </a:r>
            <a:r>
              <a:rPr lang="en-US" altLang="ko-KR" sz="2400" dirty="0"/>
              <a:t>, </a:t>
            </a:r>
            <a:r>
              <a:rPr lang="ko-KR" altLang="en-US" sz="2400" dirty="0"/>
              <a:t>감정분석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 전체지원자 평균대비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41BC59-8D8C-4F5A-BE59-2BF4D3FF3C33}"/>
              </a:ext>
            </a:extLst>
          </p:cNvPr>
          <p:cNvSpPr txBox="1"/>
          <p:nvPr/>
        </p:nvSpPr>
        <p:spPr>
          <a:xfrm>
            <a:off x="7593279" y="3089722"/>
            <a:ext cx="4244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빈출단어 분석표</a:t>
            </a:r>
            <a:endParaRPr lang="en-US" altLang="ko-KR" sz="2400" dirty="0"/>
          </a:p>
          <a:p>
            <a:r>
              <a:rPr lang="en-US" altLang="ko-KR" sz="2400" dirty="0"/>
              <a:t>(</a:t>
            </a:r>
            <a:r>
              <a:rPr lang="ko-KR" altLang="en-US" sz="2400" dirty="0"/>
              <a:t>최종합격자 대비 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5AC7CE2-06A9-46B0-93C0-E42B91BB885B}"/>
              </a:ext>
            </a:extLst>
          </p:cNvPr>
          <p:cNvCxnSpPr>
            <a:cxnSpLocks/>
          </p:cNvCxnSpPr>
          <p:nvPr/>
        </p:nvCxnSpPr>
        <p:spPr>
          <a:xfrm>
            <a:off x="6950911" y="3294600"/>
            <a:ext cx="596273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5422E2E-91A2-4335-A3F7-5A920C47CEBD}"/>
              </a:ext>
            </a:extLst>
          </p:cNvPr>
          <p:cNvCxnSpPr>
            <a:cxnSpLocks/>
          </p:cNvCxnSpPr>
          <p:nvPr/>
        </p:nvCxnSpPr>
        <p:spPr>
          <a:xfrm>
            <a:off x="3742799" y="5129043"/>
            <a:ext cx="829201" cy="0"/>
          </a:xfrm>
          <a:prstGeom prst="straightConnector1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1D69677-B491-42A0-9777-71239D08A827}"/>
              </a:ext>
            </a:extLst>
          </p:cNvPr>
          <p:cNvSpPr txBox="1"/>
          <p:nvPr/>
        </p:nvSpPr>
        <p:spPr>
          <a:xfrm>
            <a:off x="4663549" y="4928645"/>
            <a:ext cx="6009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/>
              <a:t>제시된 빈출단어에 대한 </a:t>
            </a:r>
            <a:r>
              <a:rPr lang="ko-KR" altLang="en-US" sz="2400" dirty="0" err="1"/>
              <a:t>워드크라우드</a:t>
            </a:r>
            <a:endParaRPr lang="ko-KR" altLang="en-US" sz="24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47</a:t>
            </a:fld>
            <a:endParaRPr lang="ko-KR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5742" y="1252294"/>
            <a:ext cx="6509201" cy="526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87A5E46-1317-4360-8643-7C0856B54C04}"/>
              </a:ext>
            </a:extLst>
          </p:cNvPr>
          <p:cNvSpPr/>
          <p:nvPr/>
        </p:nvSpPr>
        <p:spPr>
          <a:xfrm>
            <a:off x="743167" y="376528"/>
            <a:ext cx="75729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 평가결과표</a:t>
            </a:r>
            <a:r>
              <a:rPr lang="en-US" altLang="ko-KR" sz="3600" dirty="0"/>
              <a:t>(4)-</a:t>
            </a:r>
            <a:r>
              <a:rPr lang="ko-KR" altLang="en-US" sz="3600" dirty="0"/>
              <a:t>면접결과 총평</a:t>
            </a:r>
            <a:endParaRPr lang="en-US" altLang="ko-KR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9BF2B-329A-4673-864F-FC8889459F09}"/>
              </a:ext>
            </a:extLst>
          </p:cNvPr>
          <p:cNvSpPr txBox="1"/>
          <p:nvPr/>
        </p:nvSpPr>
        <p:spPr>
          <a:xfrm>
            <a:off x="7635645" y="1701647"/>
            <a:ext cx="4244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면접질문평가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/>
              <a:t>질의응답내용</a:t>
            </a:r>
            <a:endParaRPr lang="en-US" altLang="ko-KR" sz="2400" dirty="0"/>
          </a:p>
          <a:p>
            <a:endParaRPr lang="en-US" altLang="ko-KR" sz="2400" dirty="0"/>
          </a:p>
          <a:p>
            <a:r>
              <a:rPr lang="ko-KR" altLang="en-US" sz="2400" dirty="0" err="1"/>
              <a:t>인재상</a:t>
            </a:r>
            <a:r>
              <a:rPr lang="ko-KR" altLang="en-US" sz="2400" dirty="0"/>
              <a:t> 부합여부 평가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0" y="1549400"/>
            <a:ext cx="5901267" cy="1168400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defRPr/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V  </a:t>
            </a: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프로젝트 마무리하며</a:t>
            </a: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..</a:t>
            </a: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" r="214"/>
          <a:stretch/>
        </p:blipFill>
        <p:spPr>
          <a:xfrm>
            <a:off x="0" y="3188"/>
            <a:ext cx="4966447" cy="6876075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465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49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A9841-599F-4900-BE5C-60405BA60A63}"/>
              </a:ext>
            </a:extLst>
          </p:cNvPr>
          <p:cNvSpPr txBox="1"/>
          <p:nvPr/>
        </p:nvSpPr>
        <p:spPr>
          <a:xfrm>
            <a:off x="728067" y="1469662"/>
            <a:ext cx="1050519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 </a:t>
            </a:r>
            <a:r>
              <a:rPr lang="en-US" altLang="ko-KR" sz="3600" dirty="0"/>
              <a:t>LMS</a:t>
            </a:r>
            <a:r>
              <a:rPr lang="ko-KR" altLang="en-US" sz="3600" dirty="0"/>
              <a:t>시스템 고도화 예정</a:t>
            </a:r>
            <a:endParaRPr lang="en-US" altLang="ko-KR" sz="3600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맞춤형 학습정보 제공 및 효율성향상을 위한</a:t>
            </a:r>
            <a:endParaRPr lang="en-US" altLang="ko-KR" sz="3600" dirty="0"/>
          </a:p>
          <a:p>
            <a:pPr>
              <a:lnSpc>
                <a:spcPct val="150000"/>
              </a:lnSpc>
            </a:pPr>
            <a:r>
              <a:rPr lang="ko-KR" altLang="en-US" sz="3600" dirty="0"/>
              <a:t>    시스템으로 재편</a:t>
            </a:r>
            <a:r>
              <a:rPr lang="en-US" altLang="ko-KR" sz="3600" dirty="0"/>
              <a:t>(</a:t>
            </a:r>
            <a:r>
              <a:rPr lang="ko-KR" altLang="en-US" sz="3600" dirty="0"/>
              <a:t>추천</a:t>
            </a:r>
            <a:r>
              <a:rPr lang="en-US" altLang="ko-KR" sz="3600" dirty="0"/>
              <a:t>, PUSH,</a:t>
            </a:r>
            <a:r>
              <a:rPr lang="ko-KR" altLang="en-US" sz="3600" dirty="0"/>
              <a:t> 스케줄관리 등</a:t>
            </a:r>
            <a:r>
              <a:rPr lang="en-US" altLang="ko-KR" sz="3600" dirty="0"/>
              <a:t>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/>
              <a:t>생성형 </a:t>
            </a:r>
            <a:r>
              <a:rPr lang="ko-KR" altLang="en-US" sz="3600" dirty="0" err="1"/>
              <a:t>챗봇도입으로</a:t>
            </a:r>
            <a:r>
              <a:rPr lang="en-US" altLang="ko-KR" sz="3600" dirty="0"/>
              <a:t>, </a:t>
            </a:r>
            <a:r>
              <a:rPr lang="ko-KR" altLang="en-US" sz="3600" dirty="0"/>
              <a:t>맞춤형 학습서비스 제공</a:t>
            </a:r>
            <a:r>
              <a:rPr lang="en-US" altLang="ko-KR" sz="3600" dirty="0"/>
              <a:t>, </a:t>
            </a:r>
            <a:r>
              <a:rPr lang="ko-KR" altLang="en-US" sz="3600" dirty="0"/>
              <a:t>학습효과 개선목표</a:t>
            </a:r>
            <a:endParaRPr lang="en-US" altLang="ko-KR" sz="3600" dirty="0">
              <a:solidFill>
                <a:srgbClr val="FF0000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endParaRPr lang="en-US" altLang="ko-KR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72619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/>
              <a:t>향후 이러닝 시스템</a:t>
            </a:r>
            <a:r>
              <a:rPr lang="en-US" altLang="ko-KR" sz="3600" dirty="0"/>
              <a:t>(LMS)</a:t>
            </a:r>
            <a:r>
              <a:rPr lang="ko-KR" altLang="en-US" sz="3600" dirty="0"/>
              <a:t> 활용방안</a:t>
            </a:r>
            <a:endParaRPr lang="en-US" altLang="ko-KR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B71BF3-8C9D-47DC-9C43-A381A0433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1265" y="403026"/>
            <a:ext cx="7357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교육분야에는 어떤 기술들이 </a:t>
            </a:r>
            <a:r>
              <a:rPr lang="ko-KR" altLang="en-US" sz="3200" b="1" dirty="0" err="1"/>
              <a:t>적용중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07699B53-FC1E-4176-A4D9-30B3CA154D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36" y="2452972"/>
            <a:ext cx="250068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ea typeface="에스코어 드림 6 Bold" panose="020B0703030302020204" pitchFamily="34" charset="-127"/>
              </a:rPr>
              <a:t>교육</a:t>
            </a:r>
            <a:r>
              <a:rPr lang="en-US" altLang="ko-KR" b="1" dirty="0">
                <a:ea typeface="에스코어 드림 6 Bold" panose="020B0703030302020204" pitchFamily="34" charset="-127"/>
              </a:rPr>
              <a:t>.</a:t>
            </a:r>
            <a:r>
              <a:rPr lang="ko-KR" altLang="en-US" b="1" dirty="0">
                <a:ea typeface="에스코어 드림 6 Bold" panose="020B0703030302020204" pitchFamily="34" charset="-127"/>
              </a:rPr>
              <a:t> 기술의 </a:t>
            </a:r>
            <a:r>
              <a:rPr lang="ko-KR" altLang="en-US" b="1" dirty="0" err="1">
                <a:ea typeface="에스코어 드림 6 Bold" panose="020B0703030302020204" pitchFamily="34" charset="-127"/>
              </a:rPr>
              <a:t>통합트렌드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47CCCB58-9D54-480B-B63E-93A4EAF57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531" y="3028304"/>
            <a:ext cx="19284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디지털활용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교육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9E9DF8B1-DAC8-4AF3-B129-F866FB43E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531" y="3412820"/>
            <a:ext cx="233717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교육분야에서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kumimoji="0" lang="en-US" altLang="ko-KR" b="0" i="0" u="none" strike="noStrike" cap="none" normalizeH="0" baseline="0" dirty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VR,AI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endParaRPr kumimoji="0" lang="en-US" altLang="ko-KR" b="0" i="0" u="none" strike="noStrike" cap="none" normalizeH="0" baseline="0" dirty="0">
              <a:ln>
                <a:noFill/>
              </a:ln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적용한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다양한 사례 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9DD63B2F-BC1E-4D07-9FFA-12C2A4DBFCC0}"/>
              </a:ext>
            </a:extLst>
          </p:cNvPr>
          <p:cNvSpPr>
            <a:spLocks/>
          </p:cNvSpPr>
          <p:nvPr/>
        </p:nvSpPr>
        <p:spPr bwMode="auto">
          <a:xfrm>
            <a:off x="1017636" y="2843620"/>
            <a:ext cx="2412000" cy="5233"/>
          </a:xfrm>
          <a:custGeom>
            <a:avLst/>
            <a:gdLst>
              <a:gd name="T0" fmla="*/ 0 w 2094"/>
              <a:gd name="T1" fmla="*/ 8 h 8"/>
              <a:gd name="T2" fmla="*/ 2094 w 2094"/>
              <a:gd name="T3" fmla="*/ 8 h 8"/>
              <a:gd name="T4" fmla="*/ 2094 w 2094"/>
              <a:gd name="T5" fmla="*/ 0 h 8"/>
              <a:gd name="T6" fmla="*/ 0 w 2094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94" h="8">
                <a:moveTo>
                  <a:pt x="0" y="8"/>
                </a:moveTo>
                <a:lnTo>
                  <a:pt x="2094" y="8"/>
                </a:lnTo>
                <a:lnTo>
                  <a:pt x="2094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 dirty="0">
              <a:solidFill>
                <a:srgbClr val="923922"/>
              </a:solidFill>
            </a:endParaRPr>
          </a:p>
        </p:txBody>
      </p:sp>
      <p:sp>
        <p:nvSpPr>
          <p:cNvPr id="17" name="Rectangle 12">
            <a:extLst>
              <a:ext uri="{FF2B5EF4-FFF2-40B4-BE49-F238E27FC236}">
                <a16:creationId xmlns:a16="http://schemas.microsoft.com/office/drawing/2014/main" id="{09303DC5-0D1A-4035-AA61-F055B574AB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149" y="2336555"/>
            <a:ext cx="19284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개인화된 학습경향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7">
            <a:extLst>
              <a:ext uri="{FF2B5EF4-FFF2-40B4-BE49-F238E27FC236}">
                <a16:creationId xmlns:a16="http://schemas.microsoft.com/office/drawing/2014/main" id="{81138598-C958-4185-8BC7-C50B133B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000" y="2336556"/>
            <a:ext cx="24910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데이터기반 학습</a:t>
            </a:r>
            <a:r>
              <a:rPr lang="en-US" altLang="ko-KR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</a:t>
            </a:r>
            <a:r>
              <a:rPr lang="ko-KR" altLang="en-US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피드백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56">
            <a:extLst>
              <a:ext uri="{FF2B5EF4-FFF2-40B4-BE49-F238E27FC236}">
                <a16:creationId xmlns:a16="http://schemas.microsoft.com/office/drawing/2014/main" id="{7E208C67-0F0C-4CD0-98C9-AA86948C5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321" y="1394871"/>
            <a:ext cx="1704195" cy="319232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33" name="Rectangle 57">
            <a:extLst>
              <a:ext uri="{FF2B5EF4-FFF2-40B4-BE49-F238E27FC236}">
                <a16:creationId xmlns:a16="http://schemas.microsoft.com/office/drawing/2014/main" id="{F622B1C7-3FCC-42FD-A016-A53A29FFF3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6012" y="1394871"/>
            <a:ext cx="1703499" cy="319232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34" name="Rectangle 58">
            <a:extLst>
              <a:ext uri="{FF2B5EF4-FFF2-40B4-BE49-F238E27FC236}">
                <a16:creationId xmlns:a16="http://schemas.microsoft.com/office/drawing/2014/main" id="{477DE79D-E49A-4B2A-9F26-94BCB18473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7136" y="1394871"/>
            <a:ext cx="1703499" cy="319232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35" name="Rectangle 59">
            <a:extLst>
              <a:ext uri="{FF2B5EF4-FFF2-40B4-BE49-F238E27FC236}">
                <a16:creationId xmlns:a16="http://schemas.microsoft.com/office/drawing/2014/main" id="{1ECF1BEB-153A-4B36-B143-67C4D21F3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30605" y="1394871"/>
            <a:ext cx="1704195" cy="319232"/>
          </a:xfrm>
          <a:prstGeom prst="rect">
            <a:avLst/>
          </a:prstGeom>
          <a:solidFill>
            <a:srgbClr val="EFF0F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36" name="Rectangle 60">
            <a:extLst>
              <a:ext uri="{FF2B5EF4-FFF2-40B4-BE49-F238E27FC236}">
                <a16:creationId xmlns:a16="http://schemas.microsoft.com/office/drawing/2014/main" id="{B59159C6-5B79-4571-A4AF-86FBB6E62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557" y="1714103"/>
            <a:ext cx="13917" cy="2557126"/>
          </a:xfrm>
          <a:prstGeom prst="rect">
            <a:avLst/>
          </a:prstGeom>
          <a:solidFill>
            <a:srgbClr val="8080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37" name="Rectangle 61">
            <a:extLst>
              <a:ext uri="{FF2B5EF4-FFF2-40B4-BE49-F238E27FC236}">
                <a16:creationId xmlns:a16="http://schemas.microsoft.com/office/drawing/2014/main" id="{D5F4B00A-51B8-4958-827C-77368B9352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650" y="1714103"/>
            <a:ext cx="13917" cy="2557126"/>
          </a:xfrm>
          <a:prstGeom prst="rect">
            <a:avLst/>
          </a:prstGeom>
          <a:solidFill>
            <a:srgbClr val="8080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39" name="Rectangle 62">
            <a:extLst>
              <a:ext uri="{FF2B5EF4-FFF2-40B4-BE49-F238E27FC236}">
                <a16:creationId xmlns:a16="http://schemas.microsoft.com/office/drawing/2014/main" id="{FE63016E-BFD3-4120-B2AE-6D6A32C26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09" y="4264688"/>
            <a:ext cx="10836841" cy="13083"/>
          </a:xfrm>
          <a:prstGeom prst="rect">
            <a:avLst/>
          </a:prstGeom>
          <a:solidFill>
            <a:srgbClr val="8080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40" name="Rectangle 63">
            <a:extLst>
              <a:ext uri="{FF2B5EF4-FFF2-40B4-BE49-F238E27FC236}">
                <a16:creationId xmlns:a16="http://schemas.microsoft.com/office/drawing/2014/main" id="{0AD2B8A9-392F-4584-99AF-189052460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898" y="1714103"/>
            <a:ext cx="13222" cy="2557126"/>
          </a:xfrm>
          <a:prstGeom prst="rect">
            <a:avLst/>
          </a:prstGeom>
          <a:solidFill>
            <a:srgbClr val="8080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41" name="Rectangle 64">
            <a:extLst>
              <a:ext uri="{FF2B5EF4-FFF2-40B4-BE49-F238E27FC236}">
                <a16:creationId xmlns:a16="http://schemas.microsoft.com/office/drawing/2014/main" id="{0AA6BB7F-9D7D-48DF-B537-D362296C8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1150" y="1714103"/>
            <a:ext cx="15309" cy="2557126"/>
          </a:xfrm>
          <a:prstGeom prst="rect">
            <a:avLst/>
          </a:prstGeom>
          <a:solidFill>
            <a:srgbClr val="8080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42" name="Rectangle 65">
            <a:extLst>
              <a:ext uri="{FF2B5EF4-FFF2-40B4-BE49-F238E27FC236}">
                <a16:creationId xmlns:a16="http://schemas.microsoft.com/office/drawing/2014/main" id="{18D445D7-66E3-4AA9-9360-741AF35C7F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19490" y="1714103"/>
            <a:ext cx="15309" cy="2557126"/>
          </a:xfrm>
          <a:prstGeom prst="rect">
            <a:avLst/>
          </a:prstGeom>
          <a:solidFill>
            <a:srgbClr val="8080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3E861A4-36B9-4C02-B08E-73FCFE7CE9CC}"/>
              </a:ext>
            </a:extLst>
          </p:cNvPr>
          <p:cNvGrpSpPr/>
          <p:nvPr/>
        </p:nvGrpSpPr>
        <p:grpSpPr>
          <a:xfrm>
            <a:off x="9973627" y="1777822"/>
            <a:ext cx="414973" cy="366349"/>
            <a:chOff x="23471188" y="7664451"/>
            <a:chExt cx="1073150" cy="1120775"/>
          </a:xfrm>
        </p:grpSpPr>
        <p:sp>
          <p:nvSpPr>
            <p:cNvPr id="44" name="Freeform 66">
              <a:extLst>
                <a:ext uri="{FF2B5EF4-FFF2-40B4-BE49-F238E27FC236}">
                  <a16:creationId xmlns:a16="http://schemas.microsoft.com/office/drawing/2014/main" id="{A17A8CE4-CD94-4DAA-8FF6-CC1060ADD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0238" y="7731126"/>
              <a:ext cx="1054100" cy="1054100"/>
            </a:xfrm>
            <a:custGeom>
              <a:avLst/>
              <a:gdLst>
                <a:gd name="T0" fmla="*/ 332 w 664"/>
                <a:gd name="T1" fmla="*/ 0 h 664"/>
                <a:gd name="T2" fmla="*/ 332 w 664"/>
                <a:gd name="T3" fmla="*/ 332 h 664"/>
                <a:gd name="T4" fmla="*/ 0 w 664"/>
                <a:gd name="T5" fmla="*/ 332 h 664"/>
                <a:gd name="T6" fmla="*/ 0 w 664"/>
                <a:gd name="T7" fmla="*/ 332 h 664"/>
                <a:gd name="T8" fmla="*/ 2 w 664"/>
                <a:gd name="T9" fmla="*/ 366 h 664"/>
                <a:gd name="T10" fmla="*/ 8 w 664"/>
                <a:gd name="T11" fmla="*/ 400 h 664"/>
                <a:gd name="T12" fmla="*/ 16 w 664"/>
                <a:gd name="T13" fmla="*/ 432 h 664"/>
                <a:gd name="T14" fmla="*/ 26 w 664"/>
                <a:gd name="T15" fmla="*/ 462 h 664"/>
                <a:gd name="T16" fmla="*/ 40 w 664"/>
                <a:gd name="T17" fmla="*/ 490 h 664"/>
                <a:gd name="T18" fmla="*/ 58 w 664"/>
                <a:gd name="T19" fmla="*/ 518 h 664"/>
                <a:gd name="T20" fmla="*/ 76 w 664"/>
                <a:gd name="T21" fmla="*/ 544 h 664"/>
                <a:gd name="T22" fmla="*/ 98 w 664"/>
                <a:gd name="T23" fmla="*/ 568 h 664"/>
                <a:gd name="T24" fmla="*/ 122 w 664"/>
                <a:gd name="T25" fmla="*/ 588 h 664"/>
                <a:gd name="T26" fmla="*/ 146 w 664"/>
                <a:gd name="T27" fmla="*/ 608 h 664"/>
                <a:gd name="T28" fmla="*/ 174 w 664"/>
                <a:gd name="T29" fmla="*/ 624 h 664"/>
                <a:gd name="T30" fmla="*/ 204 w 664"/>
                <a:gd name="T31" fmla="*/ 638 h 664"/>
                <a:gd name="T32" fmla="*/ 234 w 664"/>
                <a:gd name="T33" fmla="*/ 650 h 664"/>
                <a:gd name="T34" fmla="*/ 266 w 664"/>
                <a:gd name="T35" fmla="*/ 658 h 664"/>
                <a:gd name="T36" fmla="*/ 298 w 664"/>
                <a:gd name="T37" fmla="*/ 662 h 664"/>
                <a:gd name="T38" fmla="*/ 332 w 664"/>
                <a:gd name="T39" fmla="*/ 664 h 664"/>
                <a:gd name="T40" fmla="*/ 332 w 664"/>
                <a:gd name="T41" fmla="*/ 664 h 664"/>
                <a:gd name="T42" fmla="*/ 366 w 664"/>
                <a:gd name="T43" fmla="*/ 662 h 664"/>
                <a:gd name="T44" fmla="*/ 400 w 664"/>
                <a:gd name="T45" fmla="*/ 658 h 664"/>
                <a:gd name="T46" fmla="*/ 432 w 664"/>
                <a:gd name="T47" fmla="*/ 650 h 664"/>
                <a:gd name="T48" fmla="*/ 462 w 664"/>
                <a:gd name="T49" fmla="*/ 638 h 664"/>
                <a:gd name="T50" fmla="*/ 492 w 664"/>
                <a:gd name="T51" fmla="*/ 624 h 664"/>
                <a:gd name="T52" fmla="*/ 518 w 664"/>
                <a:gd name="T53" fmla="*/ 608 h 664"/>
                <a:gd name="T54" fmla="*/ 544 w 664"/>
                <a:gd name="T55" fmla="*/ 588 h 664"/>
                <a:gd name="T56" fmla="*/ 568 w 664"/>
                <a:gd name="T57" fmla="*/ 568 h 664"/>
                <a:gd name="T58" fmla="*/ 590 w 664"/>
                <a:gd name="T59" fmla="*/ 544 h 664"/>
                <a:gd name="T60" fmla="*/ 608 w 664"/>
                <a:gd name="T61" fmla="*/ 518 h 664"/>
                <a:gd name="T62" fmla="*/ 624 w 664"/>
                <a:gd name="T63" fmla="*/ 490 h 664"/>
                <a:gd name="T64" fmla="*/ 638 w 664"/>
                <a:gd name="T65" fmla="*/ 462 h 664"/>
                <a:gd name="T66" fmla="*/ 650 w 664"/>
                <a:gd name="T67" fmla="*/ 432 h 664"/>
                <a:gd name="T68" fmla="*/ 658 w 664"/>
                <a:gd name="T69" fmla="*/ 400 h 664"/>
                <a:gd name="T70" fmla="*/ 664 w 664"/>
                <a:gd name="T71" fmla="*/ 366 h 664"/>
                <a:gd name="T72" fmla="*/ 664 w 664"/>
                <a:gd name="T73" fmla="*/ 332 h 664"/>
                <a:gd name="T74" fmla="*/ 664 w 664"/>
                <a:gd name="T75" fmla="*/ 332 h 664"/>
                <a:gd name="T76" fmla="*/ 664 w 664"/>
                <a:gd name="T77" fmla="*/ 298 h 664"/>
                <a:gd name="T78" fmla="*/ 658 w 664"/>
                <a:gd name="T79" fmla="*/ 266 h 664"/>
                <a:gd name="T80" fmla="*/ 650 w 664"/>
                <a:gd name="T81" fmla="*/ 234 h 664"/>
                <a:gd name="T82" fmla="*/ 638 w 664"/>
                <a:gd name="T83" fmla="*/ 202 h 664"/>
                <a:gd name="T84" fmla="*/ 624 w 664"/>
                <a:gd name="T85" fmla="*/ 174 h 664"/>
                <a:gd name="T86" fmla="*/ 608 w 664"/>
                <a:gd name="T87" fmla="*/ 146 h 664"/>
                <a:gd name="T88" fmla="*/ 590 w 664"/>
                <a:gd name="T89" fmla="*/ 120 h 664"/>
                <a:gd name="T90" fmla="*/ 568 w 664"/>
                <a:gd name="T91" fmla="*/ 98 h 664"/>
                <a:gd name="T92" fmla="*/ 544 w 664"/>
                <a:gd name="T93" fmla="*/ 76 h 664"/>
                <a:gd name="T94" fmla="*/ 518 w 664"/>
                <a:gd name="T95" fmla="*/ 56 h 664"/>
                <a:gd name="T96" fmla="*/ 492 w 664"/>
                <a:gd name="T97" fmla="*/ 40 h 664"/>
                <a:gd name="T98" fmla="*/ 462 w 664"/>
                <a:gd name="T99" fmla="*/ 26 h 664"/>
                <a:gd name="T100" fmla="*/ 432 w 664"/>
                <a:gd name="T101" fmla="*/ 14 h 664"/>
                <a:gd name="T102" fmla="*/ 400 w 664"/>
                <a:gd name="T103" fmla="*/ 6 h 664"/>
                <a:gd name="T104" fmla="*/ 366 w 664"/>
                <a:gd name="T105" fmla="*/ 2 h 664"/>
                <a:gd name="T106" fmla="*/ 332 w 664"/>
                <a:gd name="T107" fmla="*/ 0 h 664"/>
                <a:gd name="T108" fmla="*/ 332 w 664"/>
                <a:gd name="T109" fmla="*/ 0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64" h="664">
                  <a:moveTo>
                    <a:pt x="332" y="0"/>
                  </a:moveTo>
                  <a:lnTo>
                    <a:pt x="332" y="332"/>
                  </a:lnTo>
                  <a:lnTo>
                    <a:pt x="0" y="332"/>
                  </a:lnTo>
                  <a:lnTo>
                    <a:pt x="0" y="332"/>
                  </a:lnTo>
                  <a:lnTo>
                    <a:pt x="2" y="366"/>
                  </a:lnTo>
                  <a:lnTo>
                    <a:pt x="8" y="400"/>
                  </a:lnTo>
                  <a:lnTo>
                    <a:pt x="16" y="432"/>
                  </a:lnTo>
                  <a:lnTo>
                    <a:pt x="26" y="462"/>
                  </a:lnTo>
                  <a:lnTo>
                    <a:pt x="40" y="490"/>
                  </a:lnTo>
                  <a:lnTo>
                    <a:pt x="58" y="518"/>
                  </a:lnTo>
                  <a:lnTo>
                    <a:pt x="76" y="544"/>
                  </a:lnTo>
                  <a:lnTo>
                    <a:pt x="98" y="568"/>
                  </a:lnTo>
                  <a:lnTo>
                    <a:pt x="122" y="588"/>
                  </a:lnTo>
                  <a:lnTo>
                    <a:pt x="146" y="608"/>
                  </a:lnTo>
                  <a:lnTo>
                    <a:pt x="174" y="624"/>
                  </a:lnTo>
                  <a:lnTo>
                    <a:pt x="204" y="638"/>
                  </a:lnTo>
                  <a:lnTo>
                    <a:pt x="234" y="650"/>
                  </a:lnTo>
                  <a:lnTo>
                    <a:pt x="266" y="658"/>
                  </a:lnTo>
                  <a:lnTo>
                    <a:pt x="298" y="662"/>
                  </a:lnTo>
                  <a:lnTo>
                    <a:pt x="332" y="664"/>
                  </a:lnTo>
                  <a:lnTo>
                    <a:pt x="332" y="664"/>
                  </a:lnTo>
                  <a:lnTo>
                    <a:pt x="366" y="662"/>
                  </a:lnTo>
                  <a:lnTo>
                    <a:pt x="400" y="658"/>
                  </a:lnTo>
                  <a:lnTo>
                    <a:pt x="432" y="650"/>
                  </a:lnTo>
                  <a:lnTo>
                    <a:pt x="462" y="638"/>
                  </a:lnTo>
                  <a:lnTo>
                    <a:pt x="492" y="624"/>
                  </a:lnTo>
                  <a:lnTo>
                    <a:pt x="518" y="608"/>
                  </a:lnTo>
                  <a:lnTo>
                    <a:pt x="544" y="588"/>
                  </a:lnTo>
                  <a:lnTo>
                    <a:pt x="568" y="568"/>
                  </a:lnTo>
                  <a:lnTo>
                    <a:pt x="590" y="544"/>
                  </a:lnTo>
                  <a:lnTo>
                    <a:pt x="608" y="518"/>
                  </a:lnTo>
                  <a:lnTo>
                    <a:pt x="624" y="490"/>
                  </a:lnTo>
                  <a:lnTo>
                    <a:pt x="638" y="462"/>
                  </a:lnTo>
                  <a:lnTo>
                    <a:pt x="650" y="432"/>
                  </a:lnTo>
                  <a:lnTo>
                    <a:pt x="658" y="400"/>
                  </a:lnTo>
                  <a:lnTo>
                    <a:pt x="664" y="366"/>
                  </a:lnTo>
                  <a:lnTo>
                    <a:pt x="664" y="332"/>
                  </a:lnTo>
                  <a:lnTo>
                    <a:pt x="664" y="332"/>
                  </a:lnTo>
                  <a:lnTo>
                    <a:pt x="664" y="298"/>
                  </a:lnTo>
                  <a:lnTo>
                    <a:pt x="658" y="266"/>
                  </a:lnTo>
                  <a:lnTo>
                    <a:pt x="650" y="234"/>
                  </a:lnTo>
                  <a:lnTo>
                    <a:pt x="638" y="202"/>
                  </a:lnTo>
                  <a:lnTo>
                    <a:pt x="624" y="174"/>
                  </a:lnTo>
                  <a:lnTo>
                    <a:pt x="608" y="146"/>
                  </a:lnTo>
                  <a:lnTo>
                    <a:pt x="590" y="120"/>
                  </a:lnTo>
                  <a:lnTo>
                    <a:pt x="568" y="98"/>
                  </a:lnTo>
                  <a:lnTo>
                    <a:pt x="544" y="76"/>
                  </a:lnTo>
                  <a:lnTo>
                    <a:pt x="518" y="56"/>
                  </a:lnTo>
                  <a:lnTo>
                    <a:pt x="492" y="40"/>
                  </a:lnTo>
                  <a:lnTo>
                    <a:pt x="462" y="26"/>
                  </a:lnTo>
                  <a:lnTo>
                    <a:pt x="432" y="14"/>
                  </a:lnTo>
                  <a:lnTo>
                    <a:pt x="400" y="6"/>
                  </a:lnTo>
                  <a:lnTo>
                    <a:pt x="366" y="2"/>
                  </a:lnTo>
                  <a:lnTo>
                    <a:pt x="332" y="0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45" name="Freeform 67">
              <a:extLst>
                <a:ext uri="{FF2B5EF4-FFF2-40B4-BE49-F238E27FC236}">
                  <a16:creationId xmlns:a16="http://schemas.microsoft.com/office/drawing/2014/main" id="{60DA38A9-6079-488E-81C0-26118A0F7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1188" y="7791451"/>
              <a:ext cx="463550" cy="415925"/>
            </a:xfrm>
            <a:custGeom>
              <a:avLst/>
              <a:gdLst>
                <a:gd name="T0" fmla="*/ 166 w 292"/>
                <a:gd name="T1" fmla="*/ 0 h 262"/>
                <a:gd name="T2" fmla="*/ 166 w 292"/>
                <a:gd name="T3" fmla="*/ 0 h 262"/>
                <a:gd name="T4" fmla="*/ 148 w 292"/>
                <a:gd name="T5" fmla="*/ 8 h 262"/>
                <a:gd name="T6" fmla="*/ 130 w 292"/>
                <a:gd name="T7" fmla="*/ 20 h 262"/>
                <a:gd name="T8" fmla="*/ 114 w 292"/>
                <a:gd name="T9" fmla="*/ 32 h 262"/>
                <a:gd name="T10" fmla="*/ 98 w 292"/>
                <a:gd name="T11" fmla="*/ 44 h 262"/>
                <a:gd name="T12" fmla="*/ 84 w 292"/>
                <a:gd name="T13" fmla="*/ 58 h 262"/>
                <a:gd name="T14" fmla="*/ 70 w 292"/>
                <a:gd name="T15" fmla="*/ 72 h 262"/>
                <a:gd name="T16" fmla="*/ 58 w 292"/>
                <a:gd name="T17" fmla="*/ 88 h 262"/>
                <a:gd name="T18" fmla="*/ 46 w 292"/>
                <a:gd name="T19" fmla="*/ 104 h 262"/>
                <a:gd name="T20" fmla="*/ 36 w 292"/>
                <a:gd name="T21" fmla="*/ 122 h 262"/>
                <a:gd name="T22" fmla="*/ 28 w 292"/>
                <a:gd name="T23" fmla="*/ 140 h 262"/>
                <a:gd name="T24" fmla="*/ 20 w 292"/>
                <a:gd name="T25" fmla="*/ 160 h 262"/>
                <a:gd name="T26" fmla="*/ 12 w 292"/>
                <a:gd name="T27" fmla="*/ 178 h 262"/>
                <a:gd name="T28" fmla="*/ 8 w 292"/>
                <a:gd name="T29" fmla="*/ 198 h 262"/>
                <a:gd name="T30" fmla="*/ 4 w 292"/>
                <a:gd name="T31" fmla="*/ 220 h 262"/>
                <a:gd name="T32" fmla="*/ 2 w 292"/>
                <a:gd name="T33" fmla="*/ 240 h 262"/>
                <a:gd name="T34" fmla="*/ 0 w 292"/>
                <a:gd name="T35" fmla="*/ 262 h 262"/>
                <a:gd name="T36" fmla="*/ 292 w 292"/>
                <a:gd name="T37" fmla="*/ 262 h 262"/>
                <a:gd name="T38" fmla="*/ 166 w 292"/>
                <a:gd name="T3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2" h="262">
                  <a:moveTo>
                    <a:pt x="166" y="0"/>
                  </a:moveTo>
                  <a:lnTo>
                    <a:pt x="166" y="0"/>
                  </a:lnTo>
                  <a:lnTo>
                    <a:pt x="148" y="8"/>
                  </a:lnTo>
                  <a:lnTo>
                    <a:pt x="130" y="20"/>
                  </a:lnTo>
                  <a:lnTo>
                    <a:pt x="114" y="32"/>
                  </a:lnTo>
                  <a:lnTo>
                    <a:pt x="98" y="44"/>
                  </a:lnTo>
                  <a:lnTo>
                    <a:pt x="84" y="58"/>
                  </a:lnTo>
                  <a:lnTo>
                    <a:pt x="70" y="72"/>
                  </a:lnTo>
                  <a:lnTo>
                    <a:pt x="58" y="88"/>
                  </a:lnTo>
                  <a:lnTo>
                    <a:pt x="46" y="104"/>
                  </a:lnTo>
                  <a:lnTo>
                    <a:pt x="36" y="122"/>
                  </a:lnTo>
                  <a:lnTo>
                    <a:pt x="28" y="140"/>
                  </a:lnTo>
                  <a:lnTo>
                    <a:pt x="20" y="160"/>
                  </a:lnTo>
                  <a:lnTo>
                    <a:pt x="12" y="178"/>
                  </a:lnTo>
                  <a:lnTo>
                    <a:pt x="8" y="198"/>
                  </a:lnTo>
                  <a:lnTo>
                    <a:pt x="4" y="220"/>
                  </a:lnTo>
                  <a:lnTo>
                    <a:pt x="2" y="240"/>
                  </a:lnTo>
                  <a:lnTo>
                    <a:pt x="0" y="262"/>
                  </a:lnTo>
                  <a:lnTo>
                    <a:pt x="292" y="26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4F4C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46" name="Freeform 68">
              <a:extLst>
                <a:ext uri="{FF2B5EF4-FFF2-40B4-BE49-F238E27FC236}">
                  <a16:creationId xmlns:a16="http://schemas.microsoft.com/office/drawing/2014/main" id="{B8DAF211-93FE-4861-A740-A50C66EEF8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71188" y="7791451"/>
              <a:ext cx="463550" cy="415925"/>
            </a:xfrm>
            <a:custGeom>
              <a:avLst/>
              <a:gdLst>
                <a:gd name="T0" fmla="*/ 166 w 292"/>
                <a:gd name="T1" fmla="*/ 0 h 262"/>
                <a:gd name="T2" fmla="*/ 166 w 292"/>
                <a:gd name="T3" fmla="*/ 0 h 262"/>
                <a:gd name="T4" fmla="*/ 148 w 292"/>
                <a:gd name="T5" fmla="*/ 8 h 262"/>
                <a:gd name="T6" fmla="*/ 130 w 292"/>
                <a:gd name="T7" fmla="*/ 20 h 262"/>
                <a:gd name="T8" fmla="*/ 114 w 292"/>
                <a:gd name="T9" fmla="*/ 32 h 262"/>
                <a:gd name="T10" fmla="*/ 98 w 292"/>
                <a:gd name="T11" fmla="*/ 44 h 262"/>
                <a:gd name="T12" fmla="*/ 84 w 292"/>
                <a:gd name="T13" fmla="*/ 58 h 262"/>
                <a:gd name="T14" fmla="*/ 70 w 292"/>
                <a:gd name="T15" fmla="*/ 72 h 262"/>
                <a:gd name="T16" fmla="*/ 58 w 292"/>
                <a:gd name="T17" fmla="*/ 88 h 262"/>
                <a:gd name="T18" fmla="*/ 46 w 292"/>
                <a:gd name="T19" fmla="*/ 104 h 262"/>
                <a:gd name="T20" fmla="*/ 36 w 292"/>
                <a:gd name="T21" fmla="*/ 122 h 262"/>
                <a:gd name="T22" fmla="*/ 28 w 292"/>
                <a:gd name="T23" fmla="*/ 140 h 262"/>
                <a:gd name="T24" fmla="*/ 20 w 292"/>
                <a:gd name="T25" fmla="*/ 160 h 262"/>
                <a:gd name="T26" fmla="*/ 12 w 292"/>
                <a:gd name="T27" fmla="*/ 178 h 262"/>
                <a:gd name="T28" fmla="*/ 8 w 292"/>
                <a:gd name="T29" fmla="*/ 198 h 262"/>
                <a:gd name="T30" fmla="*/ 4 w 292"/>
                <a:gd name="T31" fmla="*/ 220 h 262"/>
                <a:gd name="T32" fmla="*/ 2 w 292"/>
                <a:gd name="T33" fmla="*/ 240 h 262"/>
                <a:gd name="T34" fmla="*/ 0 w 292"/>
                <a:gd name="T35" fmla="*/ 262 h 262"/>
                <a:gd name="T36" fmla="*/ 292 w 292"/>
                <a:gd name="T37" fmla="*/ 262 h 262"/>
                <a:gd name="T38" fmla="*/ 166 w 292"/>
                <a:gd name="T3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2" h="262">
                  <a:moveTo>
                    <a:pt x="166" y="0"/>
                  </a:moveTo>
                  <a:lnTo>
                    <a:pt x="166" y="0"/>
                  </a:lnTo>
                  <a:lnTo>
                    <a:pt x="148" y="8"/>
                  </a:lnTo>
                  <a:lnTo>
                    <a:pt x="130" y="20"/>
                  </a:lnTo>
                  <a:lnTo>
                    <a:pt x="114" y="32"/>
                  </a:lnTo>
                  <a:lnTo>
                    <a:pt x="98" y="44"/>
                  </a:lnTo>
                  <a:lnTo>
                    <a:pt x="84" y="58"/>
                  </a:lnTo>
                  <a:lnTo>
                    <a:pt x="70" y="72"/>
                  </a:lnTo>
                  <a:lnTo>
                    <a:pt x="58" y="88"/>
                  </a:lnTo>
                  <a:lnTo>
                    <a:pt x="46" y="104"/>
                  </a:lnTo>
                  <a:lnTo>
                    <a:pt x="36" y="122"/>
                  </a:lnTo>
                  <a:lnTo>
                    <a:pt x="28" y="140"/>
                  </a:lnTo>
                  <a:lnTo>
                    <a:pt x="20" y="160"/>
                  </a:lnTo>
                  <a:lnTo>
                    <a:pt x="12" y="178"/>
                  </a:lnTo>
                  <a:lnTo>
                    <a:pt x="8" y="198"/>
                  </a:lnTo>
                  <a:lnTo>
                    <a:pt x="4" y="220"/>
                  </a:lnTo>
                  <a:lnTo>
                    <a:pt x="2" y="240"/>
                  </a:lnTo>
                  <a:lnTo>
                    <a:pt x="0" y="262"/>
                  </a:lnTo>
                  <a:lnTo>
                    <a:pt x="292" y="262"/>
                  </a:lnTo>
                  <a:lnTo>
                    <a:pt x="1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47" name="Freeform 69">
              <a:extLst>
                <a:ext uri="{FF2B5EF4-FFF2-40B4-BE49-F238E27FC236}">
                  <a16:creationId xmlns:a16="http://schemas.microsoft.com/office/drawing/2014/main" id="{E31D152B-E499-4BE1-8A1D-0E296E28E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3763" y="7664451"/>
              <a:ext cx="215900" cy="498475"/>
            </a:xfrm>
            <a:custGeom>
              <a:avLst/>
              <a:gdLst>
                <a:gd name="T0" fmla="*/ 136 w 136"/>
                <a:gd name="T1" fmla="*/ 0 h 314"/>
                <a:gd name="T2" fmla="*/ 136 w 136"/>
                <a:gd name="T3" fmla="*/ 0 h 314"/>
                <a:gd name="T4" fmla="*/ 100 w 136"/>
                <a:gd name="T5" fmla="*/ 2 h 314"/>
                <a:gd name="T6" fmla="*/ 66 w 136"/>
                <a:gd name="T7" fmla="*/ 8 h 314"/>
                <a:gd name="T8" fmla="*/ 32 w 136"/>
                <a:gd name="T9" fmla="*/ 18 h 314"/>
                <a:gd name="T10" fmla="*/ 0 w 136"/>
                <a:gd name="T11" fmla="*/ 32 h 314"/>
                <a:gd name="T12" fmla="*/ 136 w 136"/>
                <a:gd name="T13" fmla="*/ 314 h 314"/>
                <a:gd name="T14" fmla="*/ 136 w 136"/>
                <a:gd name="T1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14">
                  <a:moveTo>
                    <a:pt x="136" y="0"/>
                  </a:moveTo>
                  <a:lnTo>
                    <a:pt x="136" y="0"/>
                  </a:lnTo>
                  <a:lnTo>
                    <a:pt x="100" y="2"/>
                  </a:lnTo>
                  <a:lnTo>
                    <a:pt x="66" y="8"/>
                  </a:lnTo>
                  <a:lnTo>
                    <a:pt x="32" y="18"/>
                  </a:lnTo>
                  <a:lnTo>
                    <a:pt x="0" y="32"/>
                  </a:lnTo>
                  <a:lnTo>
                    <a:pt x="136" y="314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918F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48" name="Freeform 70">
              <a:extLst>
                <a:ext uri="{FF2B5EF4-FFF2-40B4-BE49-F238E27FC236}">
                  <a16:creationId xmlns:a16="http://schemas.microsoft.com/office/drawing/2014/main" id="{E897CE50-7A71-4079-85F0-0D80804CD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53763" y="7664451"/>
              <a:ext cx="215900" cy="498475"/>
            </a:xfrm>
            <a:custGeom>
              <a:avLst/>
              <a:gdLst>
                <a:gd name="T0" fmla="*/ 136 w 136"/>
                <a:gd name="T1" fmla="*/ 0 h 314"/>
                <a:gd name="T2" fmla="*/ 136 w 136"/>
                <a:gd name="T3" fmla="*/ 0 h 314"/>
                <a:gd name="T4" fmla="*/ 100 w 136"/>
                <a:gd name="T5" fmla="*/ 2 h 314"/>
                <a:gd name="T6" fmla="*/ 66 w 136"/>
                <a:gd name="T7" fmla="*/ 8 h 314"/>
                <a:gd name="T8" fmla="*/ 32 w 136"/>
                <a:gd name="T9" fmla="*/ 18 h 314"/>
                <a:gd name="T10" fmla="*/ 0 w 136"/>
                <a:gd name="T11" fmla="*/ 32 h 314"/>
                <a:gd name="T12" fmla="*/ 136 w 136"/>
                <a:gd name="T13" fmla="*/ 314 h 314"/>
                <a:gd name="T14" fmla="*/ 136 w 136"/>
                <a:gd name="T15" fmla="*/ 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314">
                  <a:moveTo>
                    <a:pt x="136" y="0"/>
                  </a:moveTo>
                  <a:lnTo>
                    <a:pt x="136" y="0"/>
                  </a:lnTo>
                  <a:lnTo>
                    <a:pt x="100" y="2"/>
                  </a:lnTo>
                  <a:lnTo>
                    <a:pt x="66" y="8"/>
                  </a:lnTo>
                  <a:lnTo>
                    <a:pt x="32" y="18"/>
                  </a:lnTo>
                  <a:lnTo>
                    <a:pt x="0" y="32"/>
                  </a:lnTo>
                  <a:lnTo>
                    <a:pt x="136" y="314"/>
                  </a:lnTo>
                  <a:lnTo>
                    <a:pt x="13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0C867428-6DC4-4300-AAB9-050237BF6C4D}"/>
              </a:ext>
            </a:extLst>
          </p:cNvPr>
          <p:cNvGrpSpPr/>
          <p:nvPr/>
        </p:nvGrpSpPr>
        <p:grpSpPr>
          <a:xfrm>
            <a:off x="4696908" y="1823006"/>
            <a:ext cx="459292" cy="403715"/>
            <a:chOff x="11071225" y="7620001"/>
            <a:chExt cx="1258888" cy="1212850"/>
          </a:xfrm>
        </p:grpSpPr>
        <p:sp>
          <p:nvSpPr>
            <p:cNvPr id="50" name="Freeform 71">
              <a:extLst>
                <a:ext uri="{FF2B5EF4-FFF2-40B4-BE49-F238E27FC236}">
                  <a16:creationId xmlns:a16="http://schemas.microsoft.com/office/drawing/2014/main" id="{3F5169AC-E5B9-4774-87AC-C407F5D36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87125" y="8502651"/>
              <a:ext cx="288925" cy="295275"/>
            </a:xfrm>
            <a:custGeom>
              <a:avLst/>
              <a:gdLst>
                <a:gd name="T0" fmla="*/ 182 w 182"/>
                <a:gd name="T1" fmla="*/ 164 h 186"/>
                <a:gd name="T2" fmla="*/ 20 w 182"/>
                <a:gd name="T3" fmla="*/ 0 h 186"/>
                <a:gd name="T4" fmla="*/ 0 w 182"/>
                <a:gd name="T5" fmla="*/ 88 h 186"/>
                <a:gd name="T6" fmla="*/ 96 w 182"/>
                <a:gd name="T7" fmla="*/ 186 h 186"/>
                <a:gd name="T8" fmla="*/ 182 w 182"/>
                <a:gd name="T9" fmla="*/ 164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186">
                  <a:moveTo>
                    <a:pt x="182" y="164"/>
                  </a:moveTo>
                  <a:lnTo>
                    <a:pt x="20" y="0"/>
                  </a:lnTo>
                  <a:lnTo>
                    <a:pt x="0" y="88"/>
                  </a:lnTo>
                  <a:lnTo>
                    <a:pt x="96" y="186"/>
                  </a:lnTo>
                  <a:lnTo>
                    <a:pt x="182" y="16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51" name="Freeform 72">
              <a:extLst>
                <a:ext uri="{FF2B5EF4-FFF2-40B4-BE49-F238E27FC236}">
                  <a16:creationId xmlns:a16="http://schemas.microsoft.com/office/drawing/2014/main" id="{0604CCD8-F218-4D49-BB20-666D1F02F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52200" y="8642351"/>
              <a:ext cx="187325" cy="190500"/>
            </a:xfrm>
            <a:custGeom>
              <a:avLst/>
              <a:gdLst>
                <a:gd name="T0" fmla="*/ 118 w 118"/>
                <a:gd name="T1" fmla="*/ 98 h 120"/>
                <a:gd name="T2" fmla="*/ 22 w 118"/>
                <a:gd name="T3" fmla="*/ 0 h 120"/>
                <a:gd name="T4" fmla="*/ 0 w 118"/>
                <a:gd name="T5" fmla="*/ 84 h 120"/>
                <a:gd name="T6" fmla="*/ 0 w 118"/>
                <a:gd name="T7" fmla="*/ 84 h 120"/>
                <a:gd name="T8" fmla="*/ 0 w 118"/>
                <a:gd name="T9" fmla="*/ 92 h 120"/>
                <a:gd name="T10" fmla="*/ 2 w 118"/>
                <a:gd name="T11" fmla="*/ 100 h 120"/>
                <a:gd name="T12" fmla="*/ 4 w 118"/>
                <a:gd name="T13" fmla="*/ 106 h 120"/>
                <a:gd name="T14" fmla="*/ 8 w 118"/>
                <a:gd name="T15" fmla="*/ 112 h 120"/>
                <a:gd name="T16" fmla="*/ 14 w 118"/>
                <a:gd name="T17" fmla="*/ 116 h 120"/>
                <a:gd name="T18" fmla="*/ 22 w 118"/>
                <a:gd name="T19" fmla="*/ 118 h 120"/>
                <a:gd name="T20" fmla="*/ 28 w 118"/>
                <a:gd name="T21" fmla="*/ 120 h 120"/>
                <a:gd name="T22" fmla="*/ 36 w 118"/>
                <a:gd name="T23" fmla="*/ 118 h 120"/>
                <a:gd name="T24" fmla="*/ 118 w 118"/>
                <a:gd name="T25" fmla="*/ 9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8" h="120">
                  <a:moveTo>
                    <a:pt x="118" y="98"/>
                  </a:moveTo>
                  <a:lnTo>
                    <a:pt x="22" y="0"/>
                  </a:lnTo>
                  <a:lnTo>
                    <a:pt x="0" y="84"/>
                  </a:lnTo>
                  <a:lnTo>
                    <a:pt x="0" y="84"/>
                  </a:lnTo>
                  <a:lnTo>
                    <a:pt x="0" y="92"/>
                  </a:lnTo>
                  <a:lnTo>
                    <a:pt x="2" y="100"/>
                  </a:lnTo>
                  <a:lnTo>
                    <a:pt x="4" y="106"/>
                  </a:lnTo>
                  <a:lnTo>
                    <a:pt x="8" y="112"/>
                  </a:lnTo>
                  <a:lnTo>
                    <a:pt x="14" y="116"/>
                  </a:lnTo>
                  <a:lnTo>
                    <a:pt x="22" y="118"/>
                  </a:lnTo>
                  <a:lnTo>
                    <a:pt x="28" y="120"/>
                  </a:lnTo>
                  <a:lnTo>
                    <a:pt x="36" y="118"/>
                  </a:lnTo>
                  <a:lnTo>
                    <a:pt x="118" y="9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52" name="Freeform 73">
              <a:extLst>
                <a:ext uri="{FF2B5EF4-FFF2-40B4-BE49-F238E27FC236}">
                  <a16:creationId xmlns:a16="http://schemas.microsoft.com/office/drawing/2014/main" id="{92236A2D-3722-44D8-8843-65E9B7D61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07775" y="8429626"/>
              <a:ext cx="330200" cy="333375"/>
            </a:xfrm>
            <a:custGeom>
              <a:avLst/>
              <a:gdLst>
                <a:gd name="T0" fmla="*/ 66 w 208"/>
                <a:gd name="T1" fmla="*/ 168 h 210"/>
                <a:gd name="T2" fmla="*/ 50 w 208"/>
                <a:gd name="T3" fmla="*/ 154 h 210"/>
                <a:gd name="T4" fmla="*/ 152 w 208"/>
                <a:gd name="T5" fmla="*/ 52 h 210"/>
                <a:gd name="T6" fmla="*/ 102 w 208"/>
                <a:gd name="T7" fmla="*/ 0 h 210"/>
                <a:gd name="T8" fmla="*/ 0 w 208"/>
                <a:gd name="T9" fmla="*/ 102 h 210"/>
                <a:gd name="T10" fmla="*/ 106 w 208"/>
                <a:gd name="T11" fmla="*/ 210 h 210"/>
                <a:gd name="T12" fmla="*/ 208 w 208"/>
                <a:gd name="T13" fmla="*/ 108 h 210"/>
                <a:gd name="T14" fmla="*/ 168 w 208"/>
                <a:gd name="T15" fmla="*/ 66 h 210"/>
                <a:gd name="T16" fmla="*/ 66 w 208"/>
                <a:gd name="T17" fmla="*/ 16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10">
                  <a:moveTo>
                    <a:pt x="66" y="168"/>
                  </a:moveTo>
                  <a:lnTo>
                    <a:pt x="50" y="154"/>
                  </a:lnTo>
                  <a:lnTo>
                    <a:pt x="152" y="52"/>
                  </a:lnTo>
                  <a:lnTo>
                    <a:pt x="102" y="0"/>
                  </a:lnTo>
                  <a:lnTo>
                    <a:pt x="0" y="102"/>
                  </a:lnTo>
                  <a:lnTo>
                    <a:pt x="106" y="210"/>
                  </a:lnTo>
                  <a:lnTo>
                    <a:pt x="208" y="108"/>
                  </a:lnTo>
                  <a:lnTo>
                    <a:pt x="168" y="66"/>
                  </a:lnTo>
                  <a:lnTo>
                    <a:pt x="66" y="16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53" name="Freeform 74">
              <a:extLst>
                <a:ext uri="{FF2B5EF4-FFF2-40B4-BE49-F238E27FC236}">
                  <a16:creationId xmlns:a16="http://schemas.microsoft.com/office/drawing/2014/main" id="{6FF934B8-0E64-4996-B236-A0762C4BB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8875" y="8340726"/>
              <a:ext cx="225425" cy="228600"/>
            </a:xfrm>
            <a:custGeom>
              <a:avLst/>
              <a:gdLst>
                <a:gd name="T0" fmla="*/ 102 w 142"/>
                <a:gd name="T1" fmla="*/ 0 h 144"/>
                <a:gd name="T2" fmla="*/ 0 w 142"/>
                <a:gd name="T3" fmla="*/ 102 h 144"/>
                <a:gd name="T4" fmla="*/ 40 w 142"/>
                <a:gd name="T5" fmla="*/ 144 h 144"/>
                <a:gd name="T6" fmla="*/ 142 w 142"/>
                <a:gd name="T7" fmla="*/ 42 h 144"/>
                <a:gd name="T8" fmla="*/ 102 w 142"/>
                <a:gd name="T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44">
                  <a:moveTo>
                    <a:pt x="102" y="0"/>
                  </a:moveTo>
                  <a:lnTo>
                    <a:pt x="0" y="102"/>
                  </a:lnTo>
                  <a:lnTo>
                    <a:pt x="40" y="144"/>
                  </a:lnTo>
                  <a:lnTo>
                    <a:pt x="142" y="42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54" name="Freeform 75">
              <a:extLst>
                <a:ext uri="{FF2B5EF4-FFF2-40B4-BE49-F238E27FC236}">
                  <a16:creationId xmlns:a16="http://schemas.microsoft.com/office/drawing/2014/main" id="{991C407D-FE24-404F-8A2B-61EBB0735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795125" y="7870826"/>
              <a:ext cx="414338" cy="415925"/>
            </a:xfrm>
            <a:custGeom>
              <a:avLst/>
              <a:gdLst>
                <a:gd name="T0" fmla="*/ 100 w 261"/>
                <a:gd name="T1" fmla="*/ 0 h 262"/>
                <a:gd name="T2" fmla="*/ 0 w 261"/>
                <a:gd name="T3" fmla="*/ 100 h 262"/>
                <a:gd name="T4" fmla="*/ 162 w 261"/>
                <a:gd name="T5" fmla="*/ 262 h 262"/>
                <a:gd name="T6" fmla="*/ 261 w 261"/>
                <a:gd name="T7" fmla="*/ 162 h 262"/>
                <a:gd name="T8" fmla="*/ 100 w 261"/>
                <a:gd name="T9" fmla="*/ 0 h 262"/>
                <a:gd name="T10" fmla="*/ 40 w 261"/>
                <a:gd name="T11" fmla="*/ 140 h 262"/>
                <a:gd name="T12" fmla="*/ 134 w 261"/>
                <a:gd name="T13" fmla="*/ 46 h 262"/>
                <a:gd name="T14" fmla="*/ 150 w 261"/>
                <a:gd name="T15" fmla="*/ 60 h 262"/>
                <a:gd name="T16" fmla="*/ 56 w 261"/>
                <a:gd name="T17" fmla="*/ 156 h 262"/>
                <a:gd name="T18" fmla="*/ 40 w 261"/>
                <a:gd name="T19" fmla="*/ 140 h 262"/>
                <a:gd name="T20" fmla="*/ 122 w 261"/>
                <a:gd name="T21" fmla="*/ 222 h 262"/>
                <a:gd name="T22" fmla="*/ 106 w 261"/>
                <a:gd name="T23" fmla="*/ 206 h 262"/>
                <a:gd name="T24" fmla="*/ 199 w 261"/>
                <a:gd name="T25" fmla="*/ 112 h 262"/>
                <a:gd name="T26" fmla="*/ 215 w 261"/>
                <a:gd name="T27" fmla="*/ 126 h 262"/>
                <a:gd name="T28" fmla="*/ 122 w 261"/>
                <a:gd name="T29" fmla="*/ 222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1" h="262">
                  <a:moveTo>
                    <a:pt x="100" y="0"/>
                  </a:moveTo>
                  <a:lnTo>
                    <a:pt x="0" y="100"/>
                  </a:lnTo>
                  <a:lnTo>
                    <a:pt x="162" y="262"/>
                  </a:lnTo>
                  <a:lnTo>
                    <a:pt x="261" y="162"/>
                  </a:lnTo>
                  <a:lnTo>
                    <a:pt x="100" y="0"/>
                  </a:lnTo>
                  <a:close/>
                  <a:moveTo>
                    <a:pt x="40" y="140"/>
                  </a:moveTo>
                  <a:lnTo>
                    <a:pt x="134" y="46"/>
                  </a:lnTo>
                  <a:lnTo>
                    <a:pt x="150" y="60"/>
                  </a:lnTo>
                  <a:lnTo>
                    <a:pt x="56" y="156"/>
                  </a:lnTo>
                  <a:lnTo>
                    <a:pt x="40" y="140"/>
                  </a:lnTo>
                  <a:close/>
                  <a:moveTo>
                    <a:pt x="122" y="222"/>
                  </a:moveTo>
                  <a:lnTo>
                    <a:pt x="106" y="206"/>
                  </a:lnTo>
                  <a:lnTo>
                    <a:pt x="199" y="112"/>
                  </a:lnTo>
                  <a:lnTo>
                    <a:pt x="215" y="126"/>
                  </a:lnTo>
                  <a:lnTo>
                    <a:pt x="122" y="22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55" name="Freeform 76">
              <a:extLst>
                <a:ext uri="{FF2B5EF4-FFF2-40B4-BE49-F238E27FC236}">
                  <a16:creationId xmlns:a16="http://schemas.microsoft.com/office/drawing/2014/main" id="{8A70AC57-9AF0-4582-8DF4-D36660ECA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4300" y="8407401"/>
              <a:ext cx="25400" cy="22225"/>
            </a:xfrm>
            <a:custGeom>
              <a:avLst/>
              <a:gdLst>
                <a:gd name="T0" fmla="*/ 16 w 16"/>
                <a:gd name="T1" fmla="*/ 14 h 14"/>
                <a:gd name="T2" fmla="*/ 0 w 16"/>
                <a:gd name="T3" fmla="*/ 0 h 14"/>
                <a:gd name="T4" fmla="*/ 16 w 16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16" y="14"/>
                  </a:moveTo>
                  <a:lnTo>
                    <a:pt x="0" y="0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56" name="Freeform 77">
              <a:extLst>
                <a:ext uri="{FF2B5EF4-FFF2-40B4-BE49-F238E27FC236}">
                  <a16:creationId xmlns:a16="http://schemas.microsoft.com/office/drawing/2014/main" id="{EFCDC4F8-AC82-42D1-9ED8-7E4B3AAA1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82375" y="8569326"/>
              <a:ext cx="25400" cy="22225"/>
            </a:xfrm>
            <a:custGeom>
              <a:avLst/>
              <a:gdLst>
                <a:gd name="T0" fmla="*/ 0 w 16"/>
                <a:gd name="T1" fmla="*/ 0 h 14"/>
                <a:gd name="T2" fmla="*/ 16 w 16"/>
                <a:gd name="T3" fmla="*/ 14 h 14"/>
                <a:gd name="T4" fmla="*/ 16 w 16"/>
                <a:gd name="T5" fmla="*/ 14 h 14"/>
                <a:gd name="T6" fmla="*/ 0 w 16"/>
                <a:gd name="T7" fmla="*/ 0 h 14"/>
                <a:gd name="T8" fmla="*/ 0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0"/>
                  </a:moveTo>
                  <a:lnTo>
                    <a:pt x="16" y="14"/>
                  </a:lnTo>
                  <a:lnTo>
                    <a:pt x="16" y="1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57" name="Freeform 78">
              <a:extLst>
                <a:ext uri="{FF2B5EF4-FFF2-40B4-BE49-F238E27FC236}">
                  <a16:creationId xmlns:a16="http://schemas.microsoft.com/office/drawing/2014/main" id="{FDC737F5-6372-424C-ADCC-23C0DE685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9075" y="8512176"/>
              <a:ext cx="25400" cy="22225"/>
            </a:xfrm>
            <a:custGeom>
              <a:avLst/>
              <a:gdLst>
                <a:gd name="T0" fmla="*/ 16 w 16"/>
                <a:gd name="T1" fmla="*/ 14 h 14"/>
                <a:gd name="T2" fmla="*/ 0 w 16"/>
                <a:gd name="T3" fmla="*/ 0 h 14"/>
                <a:gd name="T4" fmla="*/ 0 w 16"/>
                <a:gd name="T5" fmla="*/ 0 h 14"/>
                <a:gd name="T6" fmla="*/ 16 w 16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4">
                  <a:moveTo>
                    <a:pt x="16" y="1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6" y="1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58" name="Freeform 79">
              <a:extLst>
                <a:ext uri="{FF2B5EF4-FFF2-40B4-BE49-F238E27FC236}">
                  <a16:creationId xmlns:a16="http://schemas.microsoft.com/office/drawing/2014/main" id="{F696A01D-1FC7-4B64-9E9B-7F3A466BC2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1225" y="7620001"/>
              <a:ext cx="1211263" cy="1212850"/>
            </a:xfrm>
            <a:custGeom>
              <a:avLst/>
              <a:gdLst>
                <a:gd name="T0" fmla="*/ 378 w 763"/>
                <a:gd name="T1" fmla="*/ 190 h 764"/>
                <a:gd name="T2" fmla="*/ 374 w 763"/>
                <a:gd name="T3" fmla="*/ 152 h 764"/>
                <a:gd name="T4" fmla="*/ 358 w 763"/>
                <a:gd name="T5" fmla="*/ 116 h 764"/>
                <a:gd name="T6" fmla="*/ 334 w 763"/>
                <a:gd name="T7" fmla="*/ 86 h 764"/>
                <a:gd name="T8" fmla="*/ 302 w 763"/>
                <a:gd name="T9" fmla="*/ 64 h 764"/>
                <a:gd name="T10" fmla="*/ 158 w 763"/>
                <a:gd name="T11" fmla="*/ 20 h 764"/>
                <a:gd name="T12" fmla="*/ 154 w 763"/>
                <a:gd name="T13" fmla="*/ 270 h 764"/>
                <a:gd name="T14" fmla="*/ 0 w 763"/>
                <a:gd name="T15" fmla="*/ 180 h 764"/>
                <a:gd name="T16" fmla="*/ 64 w 763"/>
                <a:gd name="T17" fmla="*/ 302 h 764"/>
                <a:gd name="T18" fmla="*/ 88 w 763"/>
                <a:gd name="T19" fmla="*/ 334 h 764"/>
                <a:gd name="T20" fmla="*/ 118 w 763"/>
                <a:gd name="T21" fmla="*/ 358 h 764"/>
                <a:gd name="T22" fmla="*/ 152 w 763"/>
                <a:gd name="T23" fmla="*/ 372 h 764"/>
                <a:gd name="T24" fmla="*/ 190 w 763"/>
                <a:gd name="T25" fmla="*/ 378 h 764"/>
                <a:gd name="T26" fmla="*/ 522 w 763"/>
                <a:gd name="T27" fmla="*/ 656 h 764"/>
                <a:gd name="T28" fmla="*/ 526 w 763"/>
                <a:gd name="T29" fmla="*/ 676 h 764"/>
                <a:gd name="T30" fmla="*/ 542 w 763"/>
                <a:gd name="T31" fmla="*/ 712 h 764"/>
                <a:gd name="T32" fmla="*/ 556 w 763"/>
                <a:gd name="T33" fmla="*/ 728 h 764"/>
                <a:gd name="T34" fmla="*/ 576 w 763"/>
                <a:gd name="T35" fmla="*/ 744 h 764"/>
                <a:gd name="T36" fmla="*/ 596 w 763"/>
                <a:gd name="T37" fmla="*/ 754 h 764"/>
                <a:gd name="T38" fmla="*/ 642 w 763"/>
                <a:gd name="T39" fmla="*/ 764 h 764"/>
                <a:gd name="T40" fmla="*/ 687 w 763"/>
                <a:gd name="T41" fmla="*/ 754 h 764"/>
                <a:gd name="T42" fmla="*/ 709 w 763"/>
                <a:gd name="T43" fmla="*/ 744 h 764"/>
                <a:gd name="T44" fmla="*/ 729 w 763"/>
                <a:gd name="T45" fmla="*/ 728 h 764"/>
                <a:gd name="T46" fmla="*/ 737 w 763"/>
                <a:gd name="T47" fmla="*/ 718 h 764"/>
                <a:gd name="T48" fmla="*/ 749 w 763"/>
                <a:gd name="T49" fmla="*/ 698 h 764"/>
                <a:gd name="T50" fmla="*/ 761 w 763"/>
                <a:gd name="T51" fmla="*/ 666 h 764"/>
                <a:gd name="T52" fmla="*/ 761 w 763"/>
                <a:gd name="T53" fmla="*/ 618 h 764"/>
                <a:gd name="T54" fmla="*/ 749 w 763"/>
                <a:gd name="T55" fmla="*/ 586 h 764"/>
                <a:gd name="T56" fmla="*/ 737 w 763"/>
                <a:gd name="T57" fmla="*/ 564 h 764"/>
                <a:gd name="T58" fmla="*/ 729 w 763"/>
                <a:gd name="T59" fmla="*/ 556 h 764"/>
                <a:gd name="T60" fmla="*/ 695 w 763"/>
                <a:gd name="T61" fmla="*/ 532 h 764"/>
                <a:gd name="T62" fmla="*/ 655 w 763"/>
                <a:gd name="T63" fmla="*/ 520 h 764"/>
                <a:gd name="T64" fmla="*/ 378 w 763"/>
                <a:gd name="T65" fmla="*/ 190 h 764"/>
                <a:gd name="T66" fmla="*/ 663 w 763"/>
                <a:gd name="T67" fmla="*/ 720 h 764"/>
                <a:gd name="T68" fmla="*/ 564 w 763"/>
                <a:gd name="T69" fmla="*/ 620 h 764"/>
                <a:gd name="T70" fmla="*/ 699 w 763"/>
                <a:gd name="T71" fmla="*/ 584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3" h="764">
                  <a:moveTo>
                    <a:pt x="378" y="190"/>
                  </a:moveTo>
                  <a:lnTo>
                    <a:pt x="378" y="190"/>
                  </a:lnTo>
                  <a:lnTo>
                    <a:pt x="378" y="170"/>
                  </a:lnTo>
                  <a:lnTo>
                    <a:pt x="374" y="152"/>
                  </a:lnTo>
                  <a:lnTo>
                    <a:pt x="368" y="134"/>
                  </a:lnTo>
                  <a:lnTo>
                    <a:pt x="358" y="116"/>
                  </a:lnTo>
                  <a:lnTo>
                    <a:pt x="348" y="100"/>
                  </a:lnTo>
                  <a:lnTo>
                    <a:pt x="334" y="86"/>
                  </a:lnTo>
                  <a:lnTo>
                    <a:pt x="320" y="74"/>
                  </a:lnTo>
                  <a:lnTo>
                    <a:pt x="302" y="64"/>
                  </a:lnTo>
                  <a:lnTo>
                    <a:pt x="180" y="0"/>
                  </a:lnTo>
                  <a:lnTo>
                    <a:pt x="158" y="20"/>
                  </a:lnTo>
                  <a:lnTo>
                    <a:pt x="272" y="154"/>
                  </a:lnTo>
                  <a:lnTo>
                    <a:pt x="154" y="270"/>
                  </a:lnTo>
                  <a:lnTo>
                    <a:pt x="22" y="158"/>
                  </a:lnTo>
                  <a:lnTo>
                    <a:pt x="0" y="180"/>
                  </a:lnTo>
                  <a:lnTo>
                    <a:pt x="64" y="302"/>
                  </a:lnTo>
                  <a:lnTo>
                    <a:pt x="64" y="302"/>
                  </a:lnTo>
                  <a:lnTo>
                    <a:pt x="76" y="318"/>
                  </a:lnTo>
                  <a:lnTo>
                    <a:pt x="88" y="334"/>
                  </a:lnTo>
                  <a:lnTo>
                    <a:pt x="102" y="346"/>
                  </a:lnTo>
                  <a:lnTo>
                    <a:pt x="118" y="358"/>
                  </a:lnTo>
                  <a:lnTo>
                    <a:pt x="134" y="366"/>
                  </a:lnTo>
                  <a:lnTo>
                    <a:pt x="152" y="372"/>
                  </a:lnTo>
                  <a:lnTo>
                    <a:pt x="172" y="376"/>
                  </a:lnTo>
                  <a:lnTo>
                    <a:pt x="190" y="378"/>
                  </a:lnTo>
                  <a:lnTo>
                    <a:pt x="244" y="378"/>
                  </a:lnTo>
                  <a:lnTo>
                    <a:pt x="522" y="656"/>
                  </a:lnTo>
                  <a:lnTo>
                    <a:pt x="522" y="656"/>
                  </a:lnTo>
                  <a:lnTo>
                    <a:pt x="526" y="676"/>
                  </a:lnTo>
                  <a:lnTo>
                    <a:pt x="532" y="694"/>
                  </a:lnTo>
                  <a:lnTo>
                    <a:pt x="542" y="712"/>
                  </a:lnTo>
                  <a:lnTo>
                    <a:pt x="556" y="728"/>
                  </a:lnTo>
                  <a:lnTo>
                    <a:pt x="556" y="728"/>
                  </a:lnTo>
                  <a:lnTo>
                    <a:pt x="566" y="736"/>
                  </a:lnTo>
                  <a:lnTo>
                    <a:pt x="576" y="744"/>
                  </a:lnTo>
                  <a:lnTo>
                    <a:pt x="586" y="750"/>
                  </a:lnTo>
                  <a:lnTo>
                    <a:pt x="596" y="754"/>
                  </a:lnTo>
                  <a:lnTo>
                    <a:pt x="620" y="762"/>
                  </a:lnTo>
                  <a:lnTo>
                    <a:pt x="642" y="764"/>
                  </a:lnTo>
                  <a:lnTo>
                    <a:pt x="665" y="762"/>
                  </a:lnTo>
                  <a:lnTo>
                    <a:pt x="687" y="754"/>
                  </a:lnTo>
                  <a:lnTo>
                    <a:pt x="699" y="750"/>
                  </a:lnTo>
                  <a:lnTo>
                    <a:pt x="709" y="744"/>
                  </a:lnTo>
                  <a:lnTo>
                    <a:pt x="719" y="736"/>
                  </a:lnTo>
                  <a:lnTo>
                    <a:pt x="729" y="728"/>
                  </a:lnTo>
                  <a:lnTo>
                    <a:pt x="729" y="728"/>
                  </a:lnTo>
                  <a:lnTo>
                    <a:pt x="737" y="718"/>
                  </a:lnTo>
                  <a:lnTo>
                    <a:pt x="743" y="710"/>
                  </a:lnTo>
                  <a:lnTo>
                    <a:pt x="749" y="698"/>
                  </a:lnTo>
                  <a:lnTo>
                    <a:pt x="755" y="688"/>
                  </a:lnTo>
                  <a:lnTo>
                    <a:pt x="761" y="666"/>
                  </a:lnTo>
                  <a:lnTo>
                    <a:pt x="763" y="642"/>
                  </a:lnTo>
                  <a:lnTo>
                    <a:pt x="761" y="618"/>
                  </a:lnTo>
                  <a:lnTo>
                    <a:pt x="755" y="596"/>
                  </a:lnTo>
                  <a:lnTo>
                    <a:pt x="749" y="586"/>
                  </a:lnTo>
                  <a:lnTo>
                    <a:pt x="743" y="574"/>
                  </a:lnTo>
                  <a:lnTo>
                    <a:pt x="737" y="564"/>
                  </a:lnTo>
                  <a:lnTo>
                    <a:pt x="729" y="556"/>
                  </a:lnTo>
                  <a:lnTo>
                    <a:pt x="729" y="556"/>
                  </a:lnTo>
                  <a:lnTo>
                    <a:pt x="711" y="542"/>
                  </a:lnTo>
                  <a:lnTo>
                    <a:pt x="695" y="532"/>
                  </a:lnTo>
                  <a:lnTo>
                    <a:pt x="675" y="524"/>
                  </a:lnTo>
                  <a:lnTo>
                    <a:pt x="655" y="520"/>
                  </a:lnTo>
                  <a:lnTo>
                    <a:pt x="378" y="244"/>
                  </a:lnTo>
                  <a:lnTo>
                    <a:pt x="378" y="190"/>
                  </a:lnTo>
                  <a:close/>
                  <a:moveTo>
                    <a:pt x="719" y="662"/>
                  </a:moveTo>
                  <a:lnTo>
                    <a:pt x="663" y="720"/>
                  </a:lnTo>
                  <a:lnTo>
                    <a:pt x="586" y="698"/>
                  </a:lnTo>
                  <a:lnTo>
                    <a:pt x="564" y="620"/>
                  </a:lnTo>
                  <a:lnTo>
                    <a:pt x="622" y="564"/>
                  </a:lnTo>
                  <a:lnTo>
                    <a:pt x="699" y="584"/>
                  </a:lnTo>
                  <a:lnTo>
                    <a:pt x="719" y="66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59" name="Freeform 80">
              <a:extLst>
                <a:ext uri="{FF2B5EF4-FFF2-40B4-BE49-F238E27FC236}">
                  <a16:creationId xmlns:a16="http://schemas.microsoft.com/office/drawing/2014/main" id="{28D19304-87F8-4D41-BE01-132E4302DE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82450" y="7750176"/>
              <a:ext cx="347663" cy="349250"/>
            </a:xfrm>
            <a:custGeom>
              <a:avLst/>
              <a:gdLst>
                <a:gd name="T0" fmla="*/ 161 w 219"/>
                <a:gd name="T1" fmla="*/ 220 h 220"/>
                <a:gd name="T2" fmla="*/ 0 w 219"/>
                <a:gd name="T3" fmla="*/ 58 h 220"/>
                <a:gd name="T4" fmla="*/ 24 w 219"/>
                <a:gd name="T5" fmla="*/ 34 h 220"/>
                <a:gd name="T6" fmla="*/ 24 w 219"/>
                <a:gd name="T7" fmla="*/ 34 h 220"/>
                <a:gd name="T8" fmla="*/ 42 w 219"/>
                <a:gd name="T9" fmla="*/ 18 h 220"/>
                <a:gd name="T10" fmla="*/ 62 w 219"/>
                <a:gd name="T11" fmla="*/ 8 h 220"/>
                <a:gd name="T12" fmla="*/ 83 w 219"/>
                <a:gd name="T13" fmla="*/ 2 h 220"/>
                <a:gd name="T14" fmla="*/ 105 w 219"/>
                <a:gd name="T15" fmla="*/ 0 h 220"/>
                <a:gd name="T16" fmla="*/ 127 w 219"/>
                <a:gd name="T17" fmla="*/ 2 h 220"/>
                <a:gd name="T18" fmla="*/ 147 w 219"/>
                <a:gd name="T19" fmla="*/ 8 h 220"/>
                <a:gd name="T20" fmla="*/ 167 w 219"/>
                <a:gd name="T21" fmla="*/ 18 h 220"/>
                <a:gd name="T22" fmla="*/ 185 w 219"/>
                <a:gd name="T23" fmla="*/ 34 h 220"/>
                <a:gd name="T24" fmla="*/ 185 w 219"/>
                <a:gd name="T25" fmla="*/ 34 h 220"/>
                <a:gd name="T26" fmla="*/ 201 w 219"/>
                <a:gd name="T27" fmla="*/ 52 h 220"/>
                <a:gd name="T28" fmla="*/ 211 w 219"/>
                <a:gd name="T29" fmla="*/ 72 h 220"/>
                <a:gd name="T30" fmla="*/ 217 w 219"/>
                <a:gd name="T31" fmla="*/ 92 h 220"/>
                <a:gd name="T32" fmla="*/ 219 w 219"/>
                <a:gd name="T33" fmla="*/ 114 h 220"/>
                <a:gd name="T34" fmla="*/ 217 w 219"/>
                <a:gd name="T35" fmla="*/ 136 h 220"/>
                <a:gd name="T36" fmla="*/ 211 w 219"/>
                <a:gd name="T37" fmla="*/ 158 h 220"/>
                <a:gd name="T38" fmla="*/ 201 w 219"/>
                <a:gd name="T39" fmla="*/ 178 h 220"/>
                <a:gd name="T40" fmla="*/ 185 w 219"/>
                <a:gd name="T41" fmla="*/ 196 h 220"/>
                <a:gd name="T42" fmla="*/ 161 w 219"/>
                <a:gd name="T4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9" h="220">
                  <a:moveTo>
                    <a:pt x="161" y="220"/>
                  </a:moveTo>
                  <a:lnTo>
                    <a:pt x="0" y="58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42" y="18"/>
                  </a:lnTo>
                  <a:lnTo>
                    <a:pt x="62" y="8"/>
                  </a:lnTo>
                  <a:lnTo>
                    <a:pt x="83" y="2"/>
                  </a:lnTo>
                  <a:lnTo>
                    <a:pt x="105" y="0"/>
                  </a:lnTo>
                  <a:lnTo>
                    <a:pt x="127" y="2"/>
                  </a:lnTo>
                  <a:lnTo>
                    <a:pt x="147" y="8"/>
                  </a:lnTo>
                  <a:lnTo>
                    <a:pt x="167" y="18"/>
                  </a:lnTo>
                  <a:lnTo>
                    <a:pt x="185" y="34"/>
                  </a:lnTo>
                  <a:lnTo>
                    <a:pt x="185" y="34"/>
                  </a:lnTo>
                  <a:lnTo>
                    <a:pt x="201" y="52"/>
                  </a:lnTo>
                  <a:lnTo>
                    <a:pt x="211" y="72"/>
                  </a:lnTo>
                  <a:lnTo>
                    <a:pt x="217" y="92"/>
                  </a:lnTo>
                  <a:lnTo>
                    <a:pt x="219" y="114"/>
                  </a:lnTo>
                  <a:lnTo>
                    <a:pt x="217" y="136"/>
                  </a:lnTo>
                  <a:lnTo>
                    <a:pt x="211" y="158"/>
                  </a:lnTo>
                  <a:lnTo>
                    <a:pt x="201" y="178"/>
                  </a:lnTo>
                  <a:lnTo>
                    <a:pt x="185" y="196"/>
                  </a:lnTo>
                  <a:lnTo>
                    <a:pt x="161" y="22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65426746-2E65-4102-9DB3-0C24CC05B9BF}"/>
              </a:ext>
            </a:extLst>
          </p:cNvPr>
          <p:cNvGrpSpPr/>
          <p:nvPr/>
        </p:nvGrpSpPr>
        <p:grpSpPr>
          <a:xfrm>
            <a:off x="7324612" y="1866413"/>
            <a:ext cx="504938" cy="343374"/>
            <a:chOff x="17167225" y="7673976"/>
            <a:chExt cx="1354138" cy="1101725"/>
          </a:xfrm>
        </p:grpSpPr>
        <p:sp>
          <p:nvSpPr>
            <p:cNvPr id="61" name="Freeform 81">
              <a:extLst>
                <a:ext uri="{FF2B5EF4-FFF2-40B4-BE49-F238E27FC236}">
                  <a16:creationId xmlns:a16="http://schemas.microsoft.com/office/drawing/2014/main" id="{B119F6C8-7F76-4A69-917B-FD5E712606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167225" y="7673976"/>
              <a:ext cx="1354138" cy="1101725"/>
            </a:xfrm>
            <a:custGeom>
              <a:avLst/>
              <a:gdLst>
                <a:gd name="T0" fmla="*/ 831 w 853"/>
                <a:gd name="T1" fmla="*/ 0 h 694"/>
                <a:gd name="T2" fmla="*/ 22 w 853"/>
                <a:gd name="T3" fmla="*/ 0 h 694"/>
                <a:gd name="T4" fmla="*/ 22 w 853"/>
                <a:gd name="T5" fmla="*/ 0 h 694"/>
                <a:gd name="T6" fmla="*/ 14 w 853"/>
                <a:gd name="T7" fmla="*/ 2 h 694"/>
                <a:gd name="T8" fmla="*/ 6 w 853"/>
                <a:gd name="T9" fmla="*/ 6 h 694"/>
                <a:gd name="T10" fmla="*/ 2 w 853"/>
                <a:gd name="T11" fmla="*/ 14 h 694"/>
                <a:gd name="T12" fmla="*/ 0 w 853"/>
                <a:gd name="T13" fmla="*/ 22 h 694"/>
                <a:gd name="T14" fmla="*/ 0 w 853"/>
                <a:gd name="T15" fmla="*/ 490 h 694"/>
                <a:gd name="T16" fmla="*/ 0 w 853"/>
                <a:gd name="T17" fmla="*/ 490 h 694"/>
                <a:gd name="T18" fmla="*/ 2 w 853"/>
                <a:gd name="T19" fmla="*/ 500 h 694"/>
                <a:gd name="T20" fmla="*/ 6 w 853"/>
                <a:gd name="T21" fmla="*/ 506 h 694"/>
                <a:gd name="T22" fmla="*/ 14 w 853"/>
                <a:gd name="T23" fmla="*/ 510 h 694"/>
                <a:gd name="T24" fmla="*/ 22 w 853"/>
                <a:gd name="T25" fmla="*/ 512 h 694"/>
                <a:gd name="T26" fmla="*/ 307 w 853"/>
                <a:gd name="T27" fmla="*/ 512 h 694"/>
                <a:gd name="T28" fmla="*/ 307 w 853"/>
                <a:gd name="T29" fmla="*/ 598 h 694"/>
                <a:gd name="T30" fmla="*/ 307 w 853"/>
                <a:gd name="T31" fmla="*/ 598 h 694"/>
                <a:gd name="T32" fmla="*/ 305 w 853"/>
                <a:gd name="T33" fmla="*/ 620 h 694"/>
                <a:gd name="T34" fmla="*/ 297 w 853"/>
                <a:gd name="T35" fmla="*/ 640 h 694"/>
                <a:gd name="T36" fmla="*/ 287 w 853"/>
                <a:gd name="T37" fmla="*/ 660 h 694"/>
                <a:gd name="T38" fmla="*/ 273 w 853"/>
                <a:gd name="T39" fmla="*/ 676 h 694"/>
                <a:gd name="T40" fmla="*/ 245 w 853"/>
                <a:gd name="T41" fmla="*/ 690 h 694"/>
                <a:gd name="T42" fmla="*/ 245 w 853"/>
                <a:gd name="T43" fmla="*/ 690 h 694"/>
                <a:gd name="T44" fmla="*/ 243 w 853"/>
                <a:gd name="T45" fmla="*/ 694 h 694"/>
                <a:gd name="T46" fmla="*/ 245 w 853"/>
                <a:gd name="T47" fmla="*/ 694 h 694"/>
                <a:gd name="T48" fmla="*/ 607 w 853"/>
                <a:gd name="T49" fmla="*/ 694 h 694"/>
                <a:gd name="T50" fmla="*/ 607 w 853"/>
                <a:gd name="T51" fmla="*/ 694 h 694"/>
                <a:gd name="T52" fmla="*/ 609 w 853"/>
                <a:gd name="T53" fmla="*/ 694 h 694"/>
                <a:gd name="T54" fmla="*/ 607 w 853"/>
                <a:gd name="T55" fmla="*/ 690 h 694"/>
                <a:gd name="T56" fmla="*/ 579 w 853"/>
                <a:gd name="T57" fmla="*/ 676 h 694"/>
                <a:gd name="T58" fmla="*/ 579 w 853"/>
                <a:gd name="T59" fmla="*/ 676 h 694"/>
                <a:gd name="T60" fmla="*/ 565 w 853"/>
                <a:gd name="T61" fmla="*/ 658 h 694"/>
                <a:gd name="T62" fmla="*/ 553 w 853"/>
                <a:gd name="T63" fmla="*/ 640 h 694"/>
                <a:gd name="T64" fmla="*/ 547 w 853"/>
                <a:gd name="T65" fmla="*/ 618 h 694"/>
                <a:gd name="T66" fmla="*/ 545 w 853"/>
                <a:gd name="T67" fmla="*/ 596 h 694"/>
                <a:gd name="T68" fmla="*/ 545 w 853"/>
                <a:gd name="T69" fmla="*/ 512 h 694"/>
                <a:gd name="T70" fmla="*/ 831 w 853"/>
                <a:gd name="T71" fmla="*/ 512 h 694"/>
                <a:gd name="T72" fmla="*/ 831 w 853"/>
                <a:gd name="T73" fmla="*/ 512 h 694"/>
                <a:gd name="T74" fmla="*/ 841 w 853"/>
                <a:gd name="T75" fmla="*/ 510 h 694"/>
                <a:gd name="T76" fmla="*/ 847 w 853"/>
                <a:gd name="T77" fmla="*/ 506 h 694"/>
                <a:gd name="T78" fmla="*/ 851 w 853"/>
                <a:gd name="T79" fmla="*/ 500 h 694"/>
                <a:gd name="T80" fmla="*/ 853 w 853"/>
                <a:gd name="T81" fmla="*/ 490 h 694"/>
                <a:gd name="T82" fmla="*/ 853 w 853"/>
                <a:gd name="T83" fmla="*/ 22 h 694"/>
                <a:gd name="T84" fmla="*/ 853 w 853"/>
                <a:gd name="T85" fmla="*/ 22 h 694"/>
                <a:gd name="T86" fmla="*/ 851 w 853"/>
                <a:gd name="T87" fmla="*/ 14 h 694"/>
                <a:gd name="T88" fmla="*/ 847 w 853"/>
                <a:gd name="T89" fmla="*/ 6 h 694"/>
                <a:gd name="T90" fmla="*/ 841 w 853"/>
                <a:gd name="T91" fmla="*/ 2 h 694"/>
                <a:gd name="T92" fmla="*/ 831 w 853"/>
                <a:gd name="T93" fmla="*/ 0 h 694"/>
                <a:gd name="T94" fmla="*/ 831 w 853"/>
                <a:gd name="T95" fmla="*/ 0 h 694"/>
                <a:gd name="T96" fmla="*/ 813 w 853"/>
                <a:gd name="T97" fmla="*/ 452 h 694"/>
                <a:gd name="T98" fmla="*/ 40 w 853"/>
                <a:gd name="T99" fmla="*/ 452 h 694"/>
                <a:gd name="T100" fmla="*/ 40 w 853"/>
                <a:gd name="T101" fmla="*/ 60 h 694"/>
                <a:gd name="T102" fmla="*/ 813 w 853"/>
                <a:gd name="T103" fmla="*/ 60 h 694"/>
                <a:gd name="T104" fmla="*/ 813 w 853"/>
                <a:gd name="T105" fmla="*/ 45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53" h="694">
                  <a:moveTo>
                    <a:pt x="831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6" y="6"/>
                  </a:lnTo>
                  <a:lnTo>
                    <a:pt x="2" y="14"/>
                  </a:lnTo>
                  <a:lnTo>
                    <a:pt x="0" y="22"/>
                  </a:lnTo>
                  <a:lnTo>
                    <a:pt x="0" y="490"/>
                  </a:lnTo>
                  <a:lnTo>
                    <a:pt x="0" y="490"/>
                  </a:lnTo>
                  <a:lnTo>
                    <a:pt x="2" y="500"/>
                  </a:lnTo>
                  <a:lnTo>
                    <a:pt x="6" y="506"/>
                  </a:lnTo>
                  <a:lnTo>
                    <a:pt x="14" y="510"/>
                  </a:lnTo>
                  <a:lnTo>
                    <a:pt x="22" y="512"/>
                  </a:lnTo>
                  <a:lnTo>
                    <a:pt x="307" y="512"/>
                  </a:lnTo>
                  <a:lnTo>
                    <a:pt x="307" y="598"/>
                  </a:lnTo>
                  <a:lnTo>
                    <a:pt x="307" y="598"/>
                  </a:lnTo>
                  <a:lnTo>
                    <a:pt x="305" y="620"/>
                  </a:lnTo>
                  <a:lnTo>
                    <a:pt x="297" y="640"/>
                  </a:lnTo>
                  <a:lnTo>
                    <a:pt x="287" y="660"/>
                  </a:lnTo>
                  <a:lnTo>
                    <a:pt x="273" y="676"/>
                  </a:lnTo>
                  <a:lnTo>
                    <a:pt x="245" y="690"/>
                  </a:lnTo>
                  <a:lnTo>
                    <a:pt x="245" y="690"/>
                  </a:lnTo>
                  <a:lnTo>
                    <a:pt x="243" y="694"/>
                  </a:lnTo>
                  <a:lnTo>
                    <a:pt x="245" y="694"/>
                  </a:lnTo>
                  <a:lnTo>
                    <a:pt x="607" y="694"/>
                  </a:lnTo>
                  <a:lnTo>
                    <a:pt x="607" y="694"/>
                  </a:lnTo>
                  <a:lnTo>
                    <a:pt x="609" y="694"/>
                  </a:lnTo>
                  <a:lnTo>
                    <a:pt x="607" y="690"/>
                  </a:lnTo>
                  <a:lnTo>
                    <a:pt x="579" y="676"/>
                  </a:lnTo>
                  <a:lnTo>
                    <a:pt x="579" y="676"/>
                  </a:lnTo>
                  <a:lnTo>
                    <a:pt x="565" y="658"/>
                  </a:lnTo>
                  <a:lnTo>
                    <a:pt x="553" y="640"/>
                  </a:lnTo>
                  <a:lnTo>
                    <a:pt x="547" y="618"/>
                  </a:lnTo>
                  <a:lnTo>
                    <a:pt x="545" y="596"/>
                  </a:lnTo>
                  <a:lnTo>
                    <a:pt x="545" y="512"/>
                  </a:lnTo>
                  <a:lnTo>
                    <a:pt x="831" y="512"/>
                  </a:lnTo>
                  <a:lnTo>
                    <a:pt x="831" y="512"/>
                  </a:lnTo>
                  <a:lnTo>
                    <a:pt x="841" y="510"/>
                  </a:lnTo>
                  <a:lnTo>
                    <a:pt x="847" y="506"/>
                  </a:lnTo>
                  <a:lnTo>
                    <a:pt x="851" y="500"/>
                  </a:lnTo>
                  <a:lnTo>
                    <a:pt x="853" y="490"/>
                  </a:lnTo>
                  <a:lnTo>
                    <a:pt x="853" y="22"/>
                  </a:lnTo>
                  <a:lnTo>
                    <a:pt x="853" y="22"/>
                  </a:lnTo>
                  <a:lnTo>
                    <a:pt x="851" y="14"/>
                  </a:lnTo>
                  <a:lnTo>
                    <a:pt x="847" y="6"/>
                  </a:lnTo>
                  <a:lnTo>
                    <a:pt x="841" y="2"/>
                  </a:lnTo>
                  <a:lnTo>
                    <a:pt x="831" y="0"/>
                  </a:lnTo>
                  <a:lnTo>
                    <a:pt x="831" y="0"/>
                  </a:lnTo>
                  <a:close/>
                  <a:moveTo>
                    <a:pt x="813" y="452"/>
                  </a:moveTo>
                  <a:lnTo>
                    <a:pt x="40" y="452"/>
                  </a:lnTo>
                  <a:lnTo>
                    <a:pt x="40" y="60"/>
                  </a:lnTo>
                  <a:lnTo>
                    <a:pt x="813" y="60"/>
                  </a:lnTo>
                  <a:lnTo>
                    <a:pt x="813" y="45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62" name="Rectangle 82">
              <a:extLst>
                <a:ext uri="{FF2B5EF4-FFF2-40B4-BE49-F238E27FC236}">
                  <a16:creationId xmlns:a16="http://schemas.microsoft.com/office/drawing/2014/main" id="{49B1EDD5-65F8-4D8B-A520-029121BD6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2325" y="7861301"/>
              <a:ext cx="277813" cy="2762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63" name="Rectangle 83">
              <a:extLst>
                <a:ext uri="{FF2B5EF4-FFF2-40B4-BE49-F238E27FC236}">
                  <a16:creationId xmlns:a16="http://schemas.microsoft.com/office/drawing/2014/main" id="{9C5755EE-7A54-4FDA-AE15-E3E964B928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5388" y="7861301"/>
              <a:ext cx="276225" cy="2762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64" name="Rectangle 84">
              <a:extLst>
                <a:ext uri="{FF2B5EF4-FFF2-40B4-BE49-F238E27FC236}">
                  <a16:creationId xmlns:a16="http://schemas.microsoft.com/office/drawing/2014/main" id="{1906478C-FD61-4F1E-8314-030BD11EA7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76863" y="7861301"/>
              <a:ext cx="279400" cy="2762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65" name="Rectangle 85">
              <a:extLst>
                <a:ext uri="{FF2B5EF4-FFF2-40B4-BE49-F238E27FC236}">
                  <a16:creationId xmlns:a16="http://schemas.microsoft.com/office/drawing/2014/main" id="{95271E89-919D-453D-8C04-435F1A4B55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9000" y="8213726"/>
              <a:ext cx="211138" cy="254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66" name="Rectangle 86">
              <a:extLst>
                <a:ext uri="{FF2B5EF4-FFF2-40B4-BE49-F238E27FC236}">
                  <a16:creationId xmlns:a16="http://schemas.microsoft.com/office/drawing/2014/main" id="{1966E773-6260-4E76-B3B4-50CEB62E2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2325" y="8255001"/>
              <a:ext cx="277813" cy="254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67" name="Rectangle 87">
              <a:extLst>
                <a:ext uri="{FF2B5EF4-FFF2-40B4-BE49-F238E27FC236}">
                  <a16:creationId xmlns:a16="http://schemas.microsoft.com/office/drawing/2014/main" id="{B20C4592-9BBF-4C6E-BC6E-A6E68BDE9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2325" y="8296276"/>
              <a:ext cx="277813" cy="254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68" name="Rectangle 88">
              <a:extLst>
                <a:ext uri="{FF2B5EF4-FFF2-40B4-BE49-F238E27FC236}">
                  <a16:creationId xmlns:a16="http://schemas.microsoft.com/office/drawing/2014/main" id="{83AE86BE-E92C-414F-AA4E-D70E7490F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2063" y="8213726"/>
              <a:ext cx="209550" cy="254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69" name="Rectangle 89">
              <a:extLst>
                <a:ext uri="{FF2B5EF4-FFF2-40B4-BE49-F238E27FC236}">
                  <a16:creationId xmlns:a16="http://schemas.microsoft.com/office/drawing/2014/main" id="{62D86664-B3BD-4D35-A2FF-BD5E2A87AC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5388" y="8255001"/>
              <a:ext cx="276225" cy="254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70" name="Rectangle 90">
              <a:extLst>
                <a:ext uri="{FF2B5EF4-FFF2-40B4-BE49-F238E27FC236}">
                  <a16:creationId xmlns:a16="http://schemas.microsoft.com/office/drawing/2014/main" id="{1F0F3B0A-981C-47C6-9D7A-F82367A907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05388" y="8296276"/>
              <a:ext cx="276225" cy="254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71" name="Rectangle 91">
              <a:extLst>
                <a:ext uri="{FF2B5EF4-FFF2-40B4-BE49-F238E27FC236}">
                  <a16:creationId xmlns:a16="http://schemas.microsoft.com/office/drawing/2014/main" id="{1E3B8612-58D1-4734-9768-D1F38F123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3538" y="8213726"/>
              <a:ext cx="212725" cy="254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72" name="Rectangle 92">
              <a:extLst>
                <a:ext uri="{FF2B5EF4-FFF2-40B4-BE49-F238E27FC236}">
                  <a16:creationId xmlns:a16="http://schemas.microsoft.com/office/drawing/2014/main" id="{F299302D-833D-41E6-B392-94DCCBC6E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76863" y="8255001"/>
              <a:ext cx="279400" cy="254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73" name="Rectangle 93">
              <a:extLst>
                <a:ext uri="{FF2B5EF4-FFF2-40B4-BE49-F238E27FC236}">
                  <a16:creationId xmlns:a16="http://schemas.microsoft.com/office/drawing/2014/main" id="{424900D8-8810-4839-80A9-D96447CDF7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76863" y="8296276"/>
              <a:ext cx="279400" cy="2540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4C0D2CD2-5FCA-443C-9422-483B44B67456}"/>
              </a:ext>
            </a:extLst>
          </p:cNvPr>
          <p:cNvGrpSpPr/>
          <p:nvPr/>
        </p:nvGrpSpPr>
        <p:grpSpPr>
          <a:xfrm>
            <a:off x="1820249" y="1828014"/>
            <a:ext cx="491151" cy="525707"/>
            <a:chOff x="4841875" y="7508876"/>
            <a:chExt cx="1320800" cy="1431925"/>
          </a:xfrm>
        </p:grpSpPr>
        <p:sp>
          <p:nvSpPr>
            <p:cNvPr id="75" name="Rectangle 94">
              <a:extLst>
                <a:ext uri="{FF2B5EF4-FFF2-40B4-BE49-F238E27FC236}">
                  <a16:creationId xmlns:a16="http://schemas.microsoft.com/office/drawing/2014/main" id="{33BB949E-0EA1-406F-8B70-5EA7A2F77D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5" y="7508876"/>
              <a:ext cx="25400" cy="1047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76" name="Freeform 95">
              <a:extLst>
                <a:ext uri="{FF2B5EF4-FFF2-40B4-BE49-F238E27FC236}">
                  <a16:creationId xmlns:a16="http://schemas.microsoft.com/office/drawing/2014/main" id="{8EA1E147-41F6-410E-86DD-1EE21C5287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400" y="8210551"/>
              <a:ext cx="539750" cy="527050"/>
            </a:xfrm>
            <a:custGeom>
              <a:avLst/>
              <a:gdLst>
                <a:gd name="T0" fmla="*/ 330 w 340"/>
                <a:gd name="T1" fmla="*/ 332 h 332"/>
                <a:gd name="T2" fmla="*/ 10 w 340"/>
                <a:gd name="T3" fmla="*/ 332 h 332"/>
                <a:gd name="T4" fmla="*/ 0 w 340"/>
                <a:gd name="T5" fmla="*/ 310 h 332"/>
                <a:gd name="T6" fmla="*/ 0 w 340"/>
                <a:gd name="T7" fmla="*/ 0 h 332"/>
                <a:gd name="T8" fmla="*/ 340 w 340"/>
                <a:gd name="T9" fmla="*/ 0 h 332"/>
                <a:gd name="T10" fmla="*/ 340 w 340"/>
                <a:gd name="T11" fmla="*/ 310 h 332"/>
                <a:gd name="T12" fmla="*/ 330 w 340"/>
                <a:gd name="T13" fmla="*/ 332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332">
                  <a:moveTo>
                    <a:pt x="330" y="332"/>
                  </a:moveTo>
                  <a:lnTo>
                    <a:pt x="10" y="332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340" y="0"/>
                  </a:lnTo>
                  <a:lnTo>
                    <a:pt x="340" y="310"/>
                  </a:lnTo>
                  <a:lnTo>
                    <a:pt x="330" y="332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77" name="Freeform 96">
              <a:extLst>
                <a:ext uri="{FF2B5EF4-FFF2-40B4-BE49-F238E27FC236}">
                  <a16:creationId xmlns:a16="http://schemas.microsoft.com/office/drawing/2014/main" id="{6B3FB728-468E-42CE-8247-AD96D4CAA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0825" y="8918576"/>
              <a:ext cx="342900" cy="22225"/>
            </a:xfrm>
            <a:custGeom>
              <a:avLst/>
              <a:gdLst>
                <a:gd name="T0" fmla="*/ 10 w 216"/>
                <a:gd name="T1" fmla="*/ 14 h 14"/>
                <a:gd name="T2" fmla="*/ 206 w 216"/>
                <a:gd name="T3" fmla="*/ 14 h 14"/>
                <a:gd name="T4" fmla="*/ 216 w 216"/>
                <a:gd name="T5" fmla="*/ 0 h 14"/>
                <a:gd name="T6" fmla="*/ 0 w 216"/>
                <a:gd name="T7" fmla="*/ 0 h 14"/>
                <a:gd name="T8" fmla="*/ 10 w 2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14">
                  <a:moveTo>
                    <a:pt x="10" y="14"/>
                  </a:moveTo>
                  <a:lnTo>
                    <a:pt x="206" y="14"/>
                  </a:lnTo>
                  <a:lnTo>
                    <a:pt x="216" y="0"/>
                  </a:lnTo>
                  <a:lnTo>
                    <a:pt x="0" y="0"/>
                  </a:lnTo>
                  <a:lnTo>
                    <a:pt x="10" y="1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78" name="Freeform 97">
              <a:extLst>
                <a:ext uri="{FF2B5EF4-FFF2-40B4-BE49-F238E27FC236}">
                  <a16:creationId xmlns:a16="http://schemas.microsoft.com/office/drawing/2014/main" id="{0F66F0F9-55CE-4293-957C-F5B7BD9DD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250" y="8870951"/>
              <a:ext cx="400050" cy="22225"/>
            </a:xfrm>
            <a:custGeom>
              <a:avLst/>
              <a:gdLst>
                <a:gd name="T0" fmla="*/ 10 w 252"/>
                <a:gd name="T1" fmla="*/ 14 h 14"/>
                <a:gd name="T2" fmla="*/ 242 w 252"/>
                <a:gd name="T3" fmla="*/ 14 h 14"/>
                <a:gd name="T4" fmla="*/ 252 w 252"/>
                <a:gd name="T5" fmla="*/ 0 h 14"/>
                <a:gd name="T6" fmla="*/ 0 w 252"/>
                <a:gd name="T7" fmla="*/ 0 h 14"/>
                <a:gd name="T8" fmla="*/ 10 w 25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4">
                  <a:moveTo>
                    <a:pt x="10" y="14"/>
                  </a:moveTo>
                  <a:lnTo>
                    <a:pt x="242" y="14"/>
                  </a:lnTo>
                  <a:lnTo>
                    <a:pt x="252" y="0"/>
                  </a:lnTo>
                  <a:lnTo>
                    <a:pt x="0" y="0"/>
                  </a:lnTo>
                  <a:lnTo>
                    <a:pt x="10" y="1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79" name="Freeform 98">
              <a:extLst>
                <a:ext uri="{FF2B5EF4-FFF2-40B4-BE49-F238E27FC236}">
                  <a16:creationId xmlns:a16="http://schemas.microsoft.com/office/drawing/2014/main" id="{792A7949-AE0E-4AC3-B6A2-06141D95D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50" y="8823326"/>
              <a:ext cx="450850" cy="22225"/>
            </a:xfrm>
            <a:custGeom>
              <a:avLst/>
              <a:gdLst>
                <a:gd name="T0" fmla="*/ 8 w 284"/>
                <a:gd name="T1" fmla="*/ 14 h 14"/>
                <a:gd name="T2" fmla="*/ 276 w 284"/>
                <a:gd name="T3" fmla="*/ 14 h 14"/>
                <a:gd name="T4" fmla="*/ 284 w 284"/>
                <a:gd name="T5" fmla="*/ 0 h 14"/>
                <a:gd name="T6" fmla="*/ 0 w 284"/>
                <a:gd name="T7" fmla="*/ 0 h 14"/>
                <a:gd name="T8" fmla="*/ 8 w 28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4">
                  <a:moveTo>
                    <a:pt x="8" y="14"/>
                  </a:moveTo>
                  <a:lnTo>
                    <a:pt x="276" y="14"/>
                  </a:lnTo>
                  <a:lnTo>
                    <a:pt x="284" y="0"/>
                  </a:lnTo>
                  <a:lnTo>
                    <a:pt x="0" y="0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80" name="Freeform 99">
              <a:extLst>
                <a:ext uri="{FF2B5EF4-FFF2-40B4-BE49-F238E27FC236}">
                  <a16:creationId xmlns:a16="http://schemas.microsoft.com/office/drawing/2014/main" id="{E6C1C60A-10DE-4325-872E-CA12E7F35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275" y="8775701"/>
              <a:ext cx="508000" cy="22225"/>
            </a:xfrm>
            <a:custGeom>
              <a:avLst/>
              <a:gdLst>
                <a:gd name="T0" fmla="*/ 0 w 320"/>
                <a:gd name="T1" fmla="*/ 0 h 14"/>
                <a:gd name="T2" fmla="*/ 8 w 320"/>
                <a:gd name="T3" fmla="*/ 14 h 14"/>
                <a:gd name="T4" fmla="*/ 312 w 320"/>
                <a:gd name="T5" fmla="*/ 14 h 14"/>
                <a:gd name="T6" fmla="*/ 320 w 320"/>
                <a:gd name="T7" fmla="*/ 0 h 14"/>
                <a:gd name="T8" fmla="*/ 0 w 32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4">
                  <a:moveTo>
                    <a:pt x="0" y="0"/>
                  </a:moveTo>
                  <a:lnTo>
                    <a:pt x="8" y="14"/>
                  </a:lnTo>
                  <a:lnTo>
                    <a:pt x="312" y="14"/>
                  </a:lnTo>
                  <a:lnTo>
                    <a:pt x="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81" name="Freeform 100">
              <a:extLst>
                <a:ext uri="{FF2B5EF4-FFF2-40B4-BE49-F238E27FC236}">
                  <a16:creationId xmlns:a16="http://schemas.microsoft.com/office/drawing/2014/main" id="{6F086097-FF57-4A28-B323-10C28E1E83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375" y="7699376"/>
              <a:ext cx="939800" cy="939800"/>
            </a:xfrm>
            <a:custGeom>
              <a:avLst/>
              <a:gdLst>
                <a:gd name="T0" fmla="*/ 592 w 592"/>
                <a:gd name="T1" fmla="*/ 296 h 592"/>
                <a:gd name="T2" fmla="*/ 586 w 592"/>
                <a:gd name="T3" fmla="*/ 356 h 592"/>
                <a:gd name="T4" fmla="*/ 570 w 592"/>
                <a:gd name="T5" fmla="*/ 410 h 592"/>
                <a:gd name="T6" fmla="*/ 542 w 592"/>
                <a:gd name="T7" fmla="*/ 462 h 592"/>
                <a:gd name="T8" fmla="*/ 506 w 592"/>
                <a:gd name="T9" fmla="*/ 504 h 592"/>
                <a:gd name="T10" fmla="*/ 462 w 592"/>
                <a:gd name="T11" fmla="*/ 542 h 592"/>
                <a:gd name="T12" fmla="*/ 412 w 592"/>
                <a:gd name="T13" fmla="*/ 568 h 592"/>
                <a:gd name="T14" fmla="*/ 356 w 592"/>
                <a:gd name="T15" fmla="*/ 586 h 592"/>
                <a:gd name="T16" fmla="*/ 296 w 592"/>
                <a:gd name="T17" fmla="*/ 592 h 592"/>
                <a:gd name="T18" fmla="*/ 266 w 592"/>
                <a:gd name="T19" fmla="*/ 590 h 592"/>
                <a:gd name="T20" fmla="*/ 208 w 592"/>
                <a:gd name="T21" fmla="*/ 578 h 592"/>
                <a:gd name="T22" fmla="*/ 154 w 592"/>
                <a:gd name="T23" fmla="*/ 556 h 592"/>
                <a:gd name="T24" fmla="*/ 108 w 592"/>
                <a:gd name="T25" fmla="*/ 524 h 592"/>
                <a:gd name="T26" fmla="*/ 68 w 592"/>
                <a:gd name="T27" fmla="*/ 484 h 592"/>
                <a:gd name="T28" fmla="*/ 36 w 592"/>
                <a:gd name="T29" fmla="*/ 436 h 592"/>
                <a:gd name="T30" fmla="*/ 14 w 592"/>
                <a:gd name="T31" fmla="*/ 384 h 592"/>
                <a:gd name="T32" fmla="*/ 2 w 592"/>
                <a:gd name="T33" fmla="*/ 326 h 592"/>
                <a:gd name="T34" fmla="*/ 0 w 592"/>
                <a:gd name="T35" fmla="*/ 296 h 592"/>
                <a:gd name="T36" fmla="*/ 6 w 592"/>
                <a:gd name="T37" fmla="*/ 236 h 592"/>
                <a:gd name="T38" fmla="*/ 24 w 592"/>
                <a:gd name="T39" fmla="*/ 180 h 592"/>
                <a:gd name="T40" fmla="*/ 50 w 592"/>
                <a:gd name="T41" fmla="*/ 130 h 592"/>
                <a:gd name="T42" fmla="*/ 86 w 592"/>
                <a:gd name="T43" fmla="*/ 86 h 592"/>
                <a:gd name="T44" fmla="*/ 130 w 592"/>
                <a:gd name="T45" fmla="*/ 50 h 592"/>
                <a:gd name="T46" fmla="*/ 180 w 592"/>
                <a:gd name="T47" fmla="*/ 22 h 592"/>
                <a:gd name="T48" fmla="*/ 236 w 592"/>
                <a:gd name="T49" fmla="*/ 6 h 592"/>
                <a:gd name="T50" fmla="*/ 296 w 592"/>
                <a:gd name="T51" fmla="*/ 0 h 592"/>
                <a:gd name="T52" fmla="*/ 326 w 592"/>
                <a:gd name="T53" fmla="*/ 0 h 592"/>
                <a:gd name="T54" fmla="*/ 384 w 592"/>
                <a:gd name="T55" fmla="*/ 12 h 592"/>
                <a:gd name="T56" fmla="*/ 438 w 592"/>
                <a:gd name="T57" fmla="*/ 34 h 592"/>
                <a:gd name="T58" fmla="*/ 484 w 592"/>
                <a:gd name="T59" fmla="*/ 66 h 592"/>
                <a:gd name="T60" fmla="*/ 524 w 592"/>
                <a:gd name="T61" fmla="*/ 106 h 592"/>
                <a:gd name="T62" fmla="*/ 556 w 592"/>
                <a:gd name="T63" fmla="*/ 154 h 592"/>
                <a:gd name="T64" fmla="*/ 580 w 592"/>
                <a:gd name="T65" fmla="*/ 208 h 592"/>
                <a:gd name="T66" fmla="*/ 590 w 592"/>
                <a:gd name="T67" fmla="*/ 266 h 592"/>
                <a:gd name="T68" fmla="*/ 592 w 592"/>
                <a:gd name="T69" fmla="*/ 296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2" h="592">
                  <a:moveTo>
                    <a:pt x="592" y="296"/>
                  </a:moveTo>
                  <a:lnTo>
                    <a:pt x="592" y="296"/>
                  </a:lnTo>
                  <a:lnTo>
                    <a:pt x="590" y="326"/>
                  </a:lnTo>
                  <a:lnTo>
                    <a:pt x="586" y="356"/>
                  </a:lnTo>
                  <a:lnTo>
                    <a:pt x="580" y="384"/>
                  </a:lnTo>
                  <a:lnTo>
                    <a:pt x="570" y="410"/>
                  </a:lnTo>
                  <a:lnTo>
                    <a:pt x="556" y="436"/>
                  </a:lnTo>
                  <a:lnTo>
                    <a:pt x="542" y="462"/>
                  </a:lnTo>
                  <a:lnTo>
                    <a:pt x="524" y="484"/>
                  </a:lnTo>
                  <a:lnTo>
                    <a:pt x="506" y="504"/>
                  </a:lnTo>
                  <a:lnTo>
                    <a:pt x="484" y="524"/>
                  </a:lnTo>
                  <a:lnTo>
                    <a:pt x="462" y="542"/>
                  </a:lnTo>
                  <a:lnTo>
                    <a:pt x="438" y="556"/>
                  </a:lnTo>
                  <a:lnTo>
                    <a:pt x="412" y="568"/>
                  </a:lnTo>
                  <a:lnTo>
                    <a:pt x="384" y="578"/>
                  </a:lnTo>
                  <a:lnTo>
                    <a:pt x="356" y="586"/>
                  </a:lnTo>
                  <a:lnTo>
                    <a:pt x="326" y="590"/>
                  </a:lnTo>
                  <a:lnTo>
                    <a:pt x="296" y="592"/>
                  </a:lnTo>
                  <a:lnTo>
                    <a:pt x="296" y="592"/>
                  </a:lnTo>
                  <a:lnTo>
                    <a:pt x="266" y="590"/>
                  </a:lnTo>
                  <a:lnTo>
                    <a:pt x="236" y="586"/>
                  </a:lnTo>
                  <a:lnTo>
                    <a:pt x="208" y="578"/>
                  </a:lnTo>
                  <a:lnTo>
                    <a:pt x="180" y="568"/>
                  </a:lnTo>
                  <a:lnTo>
                    <a:pt x="154" y="556"/>
                  </a:lnTo>
                  <a:lnTo>
                    <a:pt x="130" y="542"/>
                  </a:lnTo>
                  <a:lnTo>
                    <a:pt x="108" y="524"/>
                  </a:lnTo>
                  <a:lnTo>
                    <a:pt x="86" y="504"/>
                  </a:lnTo>
                  <a:lnTo>
                    <a:pt x="68" y="484"/>
                  </a:lnTo>
                  <a:lnTo>
                    <a:pt x="50" y="462"/>
                  </a:lnTo>
                  <a:lnTo>
                    <a:pt x="36" y="436"/>
                  </a:lnTo>
                  <a:lnTo>
                    <a:pt x="24" y="410"/>
                  </a:lnTo>
                  <a:lnTo>
                    <a:pt x="14" y="384"/>
                  </a:lnTo>
                  <a:lnTo>
                    <a:pt x="6" y="356"/>
                  </a:lnTo>
                  <a:lnTo>
                    <a:pt x="2" y="326"/>
                  </a:lnTo>
                  <a:lnTo>
                    <a:pt x="0" y="296"/>
                  </a:lnTo>
                  <a:lnTo>
                    <a:pt x="0" y="296"/>
                  </a:lnTo>
                  <a:lnTo>
                    <a:pt x="2" y="266"/>
                  </a:lnTo>
                  <a:lnTo>
                    <a:pt x="6" y="236"/>
                  </a:lnTo>
                  <a:lnTo>
                    <a:pt x="14" y="208"/>
                  </a:lnTo>
                  <a:lnTo>
                    <a:pt x="24" y="180"/>
                  </a:lnTo>
                  <a:lnTo>
                    <a:pt x="36" y="154"/>
                  </a:lnTo>
                  <a:lnTo>
                    <a:pt x="50" y="130"/>
                  </a:lnTo>
                  <a:lnTo>
                    <a:pt x="68" y="106"/>
                  </a:lnTo>
                  <a:lnTo>
                    <a:pt x="86" y="86"/>
                  </a:lnTo>
                  <a:lnTo>
                    <a:pt x="108" y="66"/>
                  </a:lnTo>
                  <a:lnTo>
                    <a:pt x="130" y="50"/>
                  </a:lnTo>
                  <a:lnTo>
                    <a:pt x="154" y="34"/>
                  </a:lnTo>
                  <a:lnTo>
                    <a:pt x="180" y="22"/>
                  </a:lnTo>
                  <a:lnTo>
                    <a:pt x="208" y="12"/>
                  </a:lnTo>
                  <a:lnTo>
                    <a:pt x="236" y="6"/>
                  </a:lnTo>
                  <a:lnTo>
                    <a:pt x="266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326" y="0"/>
                  </a:lnTo>
                  <a:lnTo>
                    <a:pt x="356" y="6"/>
                  </a:lnTo>
                  <a:lnTo>
                    <a:pt x="384" y="12"/>
                  </a:lnTo>
                  <a:lnTo>
                    <a:pt x="412" y="22"/>
                  </a:lnTo>
                  <a:lnTo>
                    <a:pt x="438" y="34"/>
                  </a:lnTo>
                  <a:lnTo>
                    <a:pt x="462" y="50"/>
                  </a:lnTo>
                  <a:lnTo>
                    <a:pt x="484" y="66"/>
                  </a:lnTo>
                  <a:lnTo>
                    <a:pt x="506" y="86"/>
                  </a:lnTo>
                  <a:lnTo>
                    <a:pt x="524" y="106"/>
                  </a:lnTo>
                  <a:lnTo>
                    <a:pt x="542" y="130"/>
                  </a:lnTo>
                  <a:lnTo>
                    <a:pt x="556" y="154"/>
                  </a:lnTo>
                  <a:lnTo>
                    <a:pt x="570" y="180"/>
                  </a:lnTo>
                  <a:lnTo>
                    <a:pt x="580" y="208"/>
                  </a:lnTo>
                  <a:lnTo>
                    <a:pt x="586" y="236"/>
                  </a:lnTo>
                  <a:lnTo>
                    <a:pt x="590" y="266"/>
                  </a:lnTo>
                  <a:lnTo>
                    <a:pt x="592" y="296"/>
                  </a:lnTo>
                  <a:lnTo>
                    <a:pt x="592" y="29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82" name="Rectangle 101">
              <a:extLst>
                <a:ext uri="{FF2B5EF4-FFF2-40B4-BE49-F238E27FC236}">
                  <a16:creationId xmlns:a16="http://schemas.microsoft.com/office/drawing/2014/main" id="{8087C38F-ECD1-4BF5-94BE-EE90242B2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9575" y="7508876"/>
              <a:ext cx="25400" cy="10477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83" name="Rectangle 102">
              <a:extLst>
                <a:ext uri="{FF2B5EF4-FFF2-40B4-BE49-F238E27FC236}">
                  <a16:creationId xmlns:a16="http://schemas.microsoft.com/office/drawing/2014/main" id="{9A0014F5-3084-4E8F-9BCA-61D6FA082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7900" y="8156576"/>
              <a:ext cx="104775" cy="222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84" name="Rectangle 103">
              <a:extLst>
                <a:ext uri="{FF2B5EF4-FFF2-40B4-BE49-F238E27FC236}">
                  <a16:creationId xmlns:a16="http://schemas.microsoft.com/office/drawing/2014/main" id="{108A62F0-E0F7-48E9-AD05-3F9F35E77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1875" y="8156576"/>
              <a:ext cx="104775" cy="22225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85" name="Freeform 104">
              <a:extLst>
                <a:ext uri="{FF2B5EF4-FFF2-40B4-BE49-F238E27FC236}">
                  <a16:creationId xmlns:a16="http://schemas.microsoft.com/office/drawing/2014/main" id="{B9C7EE46-733F-438D-993B-E3B3F324A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7693026"/>
              <a:ext cx="88900" cy="92075"/>
            </a:xfrm>
            <a:custGeom>
              <a:avLst/>
              <a:gdLst>
                <a:gd name="T0" fmla="*/ 46 w 56"/>
                <a:gd name="T1" fmla="*/ 58 h 58"/>
                <a:gd name="T2" fmla="*/ 0 w 56"/>
                <a:gd name="T3" fmla="*/ 12 h 58"/>
                <a:gd name="T4" fmla="*/ 10 w 56"/>
                <a:gd name="T5" fmla="*/ 0 h 58"/>
                <a:gd name="T6" fmla="*/ 56 w 56"/>
                <a:gd name="T7" fmla="*/ 46 h 58"/>
                <a:gd name="T8" fmla="*/ 46 w 56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8">
                  <a:moveTo>
                    <a:pt x="46" y="58"/>
                  </a:moveTo>
                  <a:lnTo>
                    <a:pt x="0" y="12"/>
                  </a:lnTo>
                  <a:lnTo>
                    <a:pt x="10" y="0"/>
                  </a:lnTo>
                  <a:lnTo>
                    <a:pt x="56" y="46"/>
                  </a:lnTo>
                  <a:lnTo>
                    <a:pt x="46" y="5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86" name="Freeform 105">
              <a:extLst>
                <a:ext uri="{FF2B5EF4-FFF2-40B4-BE49-F238E27FC236}">
                  <a16:creationId xmlns:a16="http://schemas.microsoft.com/office/drawing/2014/main" id="{1B79B932-5BC5-4787-856B-BEB6319E9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9200" y="7693026"/>
              <a:ext cx="88900" cy="92075"/>
            </a:xfrm>
            <a:custGeom>
              <a:avLst/>
              <a:gdLst>
                <a:gd name="T0" fmla="*/ 46 w 56"/>
                <a:gd name="T1" fmla="*/ 58 h 58"/>
                <a:gd name="T2" fmla="*/ 0 w 56"/>
                <a:gd name="T3" fmla="*/ 12 h 58"/>
                <a:gd name="T4" fmla="*/ 10 w 56"/>
                <a:gd name="T5" fmla="*/ 0 h 58"/>
                <a:gd name="T6" fmla="*/ 56 w 56"/>
                <a:gd name="T7" fmla="*/ 46 h 58"/>
                <a:gd name="T8" fmla="*/ 46 w 56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8">
                  <a:moveTo>
                    <a:pt x="46" y="58"/>
                  </a:moveTo>
                  <a:lnTo>
                    <a:pt x="0" y="12"/>
                  </a:lnTo>
                  <a:lnTo>
                    <a:pt x="10" y="0"/>
                  </a:lnTo>
                  <a:lnTo>
                    <a:pt x="56" y="46"/>
                  </a:lnTo>
                  <a:lnTo>
                    <a:pt x="46" y="5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  <p:sp>
          <p:nvSpPr>
            <p:cNvPr id="87" name="Freeform 106">
              <a:extLst>
                <a:ext uri="{FF2B5EF4-FFF2-40B4-BE49-F238E27FC236}">
                  <a16:creationId xmlns:a16="http://schemas.microsoft.com/office/drawing/2014/main" id="{2D52288A-3B7E-4B96-A017-92CCE5006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6450" y="7693026"/>
              <a:ext cx="88900" cy="92075"/>
            </a:xfrm>
            <a:custGeom>
              <a:avLst/>
              <a:gdLst>
                <a:gd name="T0" fmla="*/ 0 w 56"/>
                <a:gd name="T1" fmla="*/ 46 h 58"/>
                <a:gd name="T2" fmla="*/ 46 w 56"/>
                <a:gd name="T3" fmla="*/ 0 h 58"/>
                <a:gd name="T4" fmla="*/ 56 w 56"/>
                <a:gd name="T5" fmla="*/ 12 h 58"/>
                <a:gd name="T6" fmla="*/ 10 w 56"/>
                <a:gd name="T7" fmla="*/ 58 h 58"/>
                <a:gd name="T8" fmla="*/ 0 w 56"/>
                <a:gd name="T9" fmla="*/ 46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8">
                  <a:moveTo>
                    <a:pt x="0" y="46"/>
                  </a:moveTo>
                  <a:lnTo>
                    <a:pt x="46" y="0"/>
                  </a:lnTo>
                  <a:lnTo>
                    <a:pt x="56" y="12"/>
                  </a:lnTo>
                  <a:lnTo>
                    <a:pt x="10" y="58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700"/>
            </a:p>
          </p:txBody>
        </p:sp>
      </p:grpSp>
      <p:sp>
        <p:nvSpPr>
          <p:cNvPr id="88" name="Freeform 107">
            <a:extLst>
              <a:ext uri="{FF2B5EF4-FFF2-40B4-BE49-F238E27FC236}">
                <a16:creationId xmlns:a16="http://schemas.microsoft.com/office/drawing/2014/main" id="{EDDC0CD8-1589-470C-83A0-2A4A885C8FEB}"/>
              </a:ext>
            </a:extLst>
          </p:cNvPr>
          <p:cNvSpPr>
            <a:spLocks/>
          </p:cNvSpPr>
          <p:nvPr/>
        </p:nvSpPr>
        <p:spPr bwMode="auto">
          <a:xfrm>
            <a:off x="889609" y="1394871"/>
            <a:ext cx="1321464" cy="319232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ED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89" name="Freeform 108">
            <a:extLst>
              <a:ext uri="{FF2B5EF4-FFF2-40B4-BE49-F238E27FC236}">
                <a16:creationId xmlns:a16="http://schemas.microsoft.com/office/drawing/2014/main" id="{F671EA3A-E230-415D-939F-7B6A87E634FE}"/>
              </a:ext>
            </a:extLst>
          </p:cNvPr>
          <p:cNvSpPr>
            <a:spLocks/>
          </p:cNvSpPr>
          <p:nvPr/>
        </p:nvSpPr>
        <p:spPr bwMode="auto">
          <a:xfrm>
            <a:off x="3603516" y="1394871"/>
            <a:ext cx="1321464" cy="319232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7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7" y="0"/>
                </a:lnTo>
                <a:lnTo>
                  <a:pt x="0" y="0"/>
                </a:lnTo>
                <a:close/>
              </a:path>
            </a:pathLst>
          </a:custGeom>
          <a:solidFill>
            <a:srgbClr val="D768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90" name="Freeform 109">
            <a:extLst>
              <a:ext uri="{FF2B5EF4-FFF2-40B4-BE49-F238E27FC236}">
                <a16:creationId xmlns:a16="http://schemas.microsoft.com/office/drawing/2014/main" id="{9166061E-4D8F-4DAA-91B5-A0186A97A35D}"/>
              </a:ext>
            </a:extLst>
          </p:cNvPr>
          <p:cNvSpPr>
            <a:spLocks/>
          </p:cNvSpPr>
          <p:nvPr/>
        </p:nvSpPr>
        <p:spPr bwMode="auto">
          <a:xfrm>
            <a:off x="6311160" y="1394871"/>
            <a:ext cx="1321464" cy="319232"/>
          </a:xfrm>
          <a:custGeom>
            <a:avLst/>
            <a:gdLst>
              <a:gd name="T0" fmla="*/ 0 w 1899"/>
              <a:gd name="T1" fmla="*/ 0 h 488"/>
              <a:gd name="T2" fmla="*/ 0 w 1899"/>
              <a:gd name="T3" fmla="*/ 488 h 488"/>
              <a:gd name="T4" fmla="*/ 1899 w 1899"/>
              <a:gd name="T5" fmla="*/ 488 h 488"/>
              <a:gd name="T6" fmla="*/ 1616 w 1899"/>
              <a:gd name="T7" fmla="*/ 0 h 488"/>
              <a:gd name="T8" fmla="*/ 0 w 1899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9" h="488">
                <a:moveTo>
                  <a:pt x="0" y="0"/>
                </a:moveTo>
                <a:lnTo>
                  <a:pt x="0" y="488"/>
                </a:lnTo>
                <a:lnTo>
                  <a:pt x="1899" y="488"/>
                </a:lnTo>
                <a:lnTo>
                  <a:pt x="1616" y="0"/>
                </a:lnTo>
                <a:lnTo>
                  <a:pt x="0" y="0"/>
                </a:lnTo>
                <a:close/>
              </a:path>
            </a:pathLst>
          </a:custGeom>
          <a:solidFill>
            <a:srgbClr val="ED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91" name="Freeform 110">
            <a:extLst>
              <a:ext uri="{FF2B5EF4-FFF2-40B4-BE49-F238E27FC236}">
                <a16:creationId xmlns:a16="http://schemas.microsoft.com/office/drawing/2014/main" id="{8568891F-0840-416B-8BD6-BBCDBE063EA3}"/>
              </a:ext>
            </a:extLst>
          </p:cNvPr>
          <p:cNvSpPr>
            <a:spLocks/>
          </p:cNvSpPr>
          <p:nvPr/>
        </p:nvSpPr>
        <p:spPr bwMode="auto">
          <a:xfrm>
            <a:off x="9019501" y="1394871"/>
            <a:ext cx="1320073" cy="319232"/>
          </a:xfrm>
          <a:custGeom>
            <a:avLst/>
            <a:gdLst>
              <a:gd name="T0" fmla="*/ 0 w 1897"/>
              <a:gd name="T1" fmla="*/ 0 h 488"/>
              <a:gd name="T2" fmla="*/ 0 w 1897"/>
              <a:gd name="T3" fmla="*/ 488 h 488"/>
              <a:gd name="T4" fmla="*/ 1897 w 1897"/>
              <a:gd name="T5" fmla="*/ 488 h 488"/>
              <a:gd name="T6" fmla="*/ 1615 w 1897"/>
              <a:gd name="T7" fmla="*/ 0 h 488"/>
              <a:gd name="T8" fmla="*/ 0 w 1897"/>
              <a:gd name="T9" fmla="*/ 0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97" h="488">
                <a:moveTo>
                  <a:pt x="0" y="0"/>
                </a:moveTo>
                <a:lnTo>
                  <a:pt x="0" y="488"/>
                </a:lnTo>
                <a:lnTo>
                  <a:pt x="1897" y="488"/>
                </a:lnTo>
                <a:lnTo>
                  <a:pt x="1615" y="0"/>
                </a:lnTo>
                <a:lnTo>
                  <a:pt x="0" y="0"/>
                </a:lnTo>
                <a:close/>
              </a:path>
            </a:pathLst>
          </a:custGeom>
          <a:solidFill>
            <a:srgbClr val="D768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92" name="Rectangle 111">
            <a:extLst>
              <a:ext uri="{FF2B5EF4-FFF2-40B4-BE49-F238E27FC236}">
                <a16:creationId xmlns:a16="http://schemas.microsoft.com/office/drawing/2014/main" id="{E4083A7F-69BD-4400-823F-56763044DB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609" y="1707561"/>
            <a:ext cx="10845191" cy="14392"/>
          </a:xfrm>
          <a:prstGeom prst="rect">
            <a:avLst/>
          </a:prstGeom>
          <a:solidFill>
            <a:srgbClr val="8080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93" name="Freeform 112">
            <a:extLst>
              <a:ext uri="{FF2B5EF4-FFF2-40B4-BE49-F238E27FC236}">
                <a16:creationId xmlns:a16="http://schemas.microsoft.com/office/drawing/2014/main" id="{12B726F6-5DCC-4087-B04A-A72B4BC9D838}"/>
              </a:ext>
            </a:extLst>
          </p:cNvPr>
          <p:cNvSpPr>
            <a:spLocks noEditPoints="1"/>
          </p:cNvSpPr>
          <p:nvPr/>
        </p:nvSpPr>
        <p:spPr bwMode="auto">
          <a:xfrm>
            <a:off x="1013474" y="1469446"/>
            <a:ext cx="129433" cy="185783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2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2 w 186"/>
              <a:gd name="T13" fmla="*/ 284 h 284"/>
              <a:gd name="T14" fmla="*/ 82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6 w 186"/>
              <a:gd name="T29" fmla="*/ 56 h 284"/>
              <a:gd name="T30" fmla="*/ 40 w 186"/>
              <a:gd name="T31" fmla="*/ 20 h 284"/>
              <a:gd name="T32" fmla="*/ 58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6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8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2 w 186"/>
              <a:gd name="T59" fmla="*/ 252 h 284"/>
              <a:gd name="T60" fmla="*/ 94 w 186"/>
              <a:gd name="T61" fmla="*/ 254 h 284"/>
              <a:gd name="T62" fmla="*/ 118 w 186"/>
              <a:gd name="T63" fmla="*/ 246 h 284"/>
              <a:gd name="T64" fmla="*/ 136 w 186"/>
              <a:gd name="T65" fmla="*/ 224 h 284"/>
              <a:gd name="T66" fmla="*/ 146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4 w 186"/>
              <a:gd name="T79" fmla="*/ 28 h 284"/>
              <a:gd name="T80" fmla="*/ 72 w 186"/>
              <a:gd name="T81" fmla="*/ 36 h 284"/>
              <a:gd name="T82" fmla="*/ 54 w 186"/>
              <a:gd name="T83" fmla="*/ 58 h 284"/>
              <a:gd name="T84" fmla="*/ 42 w 186"/>
              <a:gd name="T85" fmla="*/ 94 h 284"/>
              <a:gd name="T86" fmla="*/ 38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6" y="172"/>
                </a:lnTo>
                <a:lnTo>
                  <a:pt x="180" y="200"/>
                </a:lnTo>
                <a:lnTo>
                  <a:pt x="172" y="226"/>
                </a:lnTo>
                <a:lnTo>
                  <a:pt x="162" y="246"/>
                </a:lnTo>
                <a:lnTo>
                  <a:pt x="156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2" y="284"/>
                </a:lnTo>
                <a:lnTo>
                  <a:pt x="92" y="284"/>
                </a:lnTo>
                <a:lnTo>
                  <a:pt x="82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6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8" y="82"/>
                </a:lnTo>
                <a:lnTo>
                  <a:pt x="16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8" y="8"/>
                </a:lnTo>
                <a:lnTo>
                  <a:pt x="66" y="4"/>
                </a:lnTo>
                <a:lnTo>
                  <a:pt x="76" y="2"/>
                </a:lnTo>
                <a:lnTo>
                  <a:pt x="86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6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4" y="56"/>
                </a:lnTo>
                <a:lnTo>
                  <a:pt x="180" y="80"/>
                </a:lnTo>
                <a:lnTo>
                  <a:pt x="186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8" y="142"/>
                </a:moveTo>
                <a:lnTo>
                  <a:pt x="38" y="142"/>
                </a:lnTo>
                <a:lnTo>
                  <a:pt x="38" y="168"/>
                </a:lnTo>
                <a:lnTo>
                  <a:pt x="42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2" y="252"/>
                </a:lnTo>
                <a:lnTo>
                  <a:pt x="94" y="254"/>
                </a:lnTo>
                <a:lnTo>
                  <a:pt x="94" y="254"/>
                </a:lnTo>
                <a:lnTo>
                  <a:pt x="106" y="252"/>
                </a:lnTo>
                <a:lnTo>
                  <a:pt x="118" y="246"/>
                </a:lnTo>
                <a:lnTo>
                  <a:pt x="128" y="238"/>
                </a:lnTo>
                <a:lnTo>
                  <a:pt x="136" y="224"/>
                </a:lnTo>
                <a:lnTo>
                  <a:pt x="142" y="208"/>
                </a:lnTo>
                <a:lnTo>
                  <a:pt x="146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4" y="28"/>
                </a:lnTo>
                <a:lnTo>
                  <a:pt x="94" y="28"/>
                </a:lnTo>
                <a:lnTo>
                  <a:pt x="82" y="30"/>
                </a:lnTo>
                <a:lnTo>
                  <a:pt x="72" y="36"/>
                </a:lnTo>
                <a:lnTo>
                  <a:pt x="62" y="44"/>
                </a:lnTo>
                <a:lnTo>
                  <a:pt x="54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8" y="142"/>
                </a:lnTo>
                <a:lnTo>
                  <a:pt x="3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94" name="Freeform 113">
            <a:extLst>
              <a:ext uri="{FF2B5EF4-FFF2-40B4-BE49-F238E27FC236}">
                <a16:creationId xmlns:a16="http://schemas.microsoft.com/office/drawing/2014/main" id="{7299AACA-FB9E-4BEA-B8CD-C48FBC8DBF6E}"/>
              </a:ext>
            </a:extLst>
          </p:cNvPr>
          <p:cNvSpPr>
            <a:spLocks/>
          </p:cNvSpPr>
          <p:nvPr/>
        </p:nvSpPr>
        <p:spPr bwMode="auto">
          <a:xfrm>
            <a:off x="1184659" y="1472062"/>
            <a:ext cx="62629" cy="179241"/>
          </a:xfrm>
          <a:custGeom>
            <a:avLst/>
            <a:gdLst>
              <a:gd name="T0" fmla="*/ 56 w 90"/>
              <a:gd name="T1" fmla="*/ 34 h 274"/>
              <a:gd name="T2" fmla="*/ 54 w 90"/>
              <a:gd name="T3" fmla="*/ 34 h 274"/>
              <a:gd name="T4" fmla="*/ 6 w 90"/>
              <a:gd name="T5" fmla="*/ 60 h 274"/>
              <a:gd name="T6" fmla="*/ 0 w 90"/>
              <a:gd name="T7" fmla="*/ 32 h 274"/>
              <a:gd name="T8" fmla="*/ 60 w 90"/>
              <a:gd name="T9" fmla="*/ 0 h 274"/>
              <a:gd name="T10" fmla="*/ 90 w 90"/>
              <a:gd name="T11" fmla="*/ 0 h 274"/>
              <a:gd name="T12" fmla="*/ 90 w 90"/>
              <a:gd name="T13" fmla="*/ 274 h 274"/>
              <a:gd name="T14" fmla="*/ 56 w 90"/>
              <a:gd name="T15" fmla="*/ 274 h 274"/>
              <a:gd name="T16" fmla="*/ 56 w 90"/>
              <a:gd name="T17" fmla="*/ 3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0" h="274">
                <a:moveTo>
                  <a:pt x="56" y="34"/>
                </a:moveTo>
                <a:lnTo>
                  <a:pt x="54" y="34"/>
                </a:lnTo>
                <a:lnTo>
                  <a:pt x="6" y="60"/>
                </a:lnTo>
                <a:lnTo>
                  <a:pt x="0" y="32"/>
                </a:lnTo>
                <a:lnTo>
                  <a:pt x="60" y="0"/>
                </a:lnTo>
                <a:lnTo>
                  <a:pt x="90" y="0"/>
                </a:lnTo>
                <a:lnTo>
                  <a:pt x="90" y="274"/>
                </a:lnTo>
                <a:lnTo>
                  <a:pt x="56" y="274"/>
                </a:lnTo>
                <a:lnTo>
                  <a:pt x="56" y="3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95" name="Freeform 114">
            <a:extLst>
              <a:ext uri="{FF2B5EF4-FFF2-40B4-BE49-F238E27FC236}">
                <a16:creationId xmlns:a16="http://schemas.microsoft.com/office/drawing/2014/main" id="{E56B1CBE-52D8-40C4-BA93-D3432FDA6D1B}"/>
              </a:ext>
            </a:extLst>
          </p:cNvPr>
          <p:cNvSpPr>
            <a:spLocks noEditPoints="1"/>
          </p:cNvSpPr>
          <p:nvPr/>
        </p:nvSpPr>
        <p:spPr bwMode="auto">
          <a:xfrm>
            <a:off x="3723206" y="1469446"/>
            <a:ext cx="130824" cy="185783"/>
          </a:xfrm>
          <a:custGeom>
            <a:avLst/>
            <a:gdLst>
              <a:gd name="T0" fmla="*/ 188 w 188"/>
              <a:gd name="T1" fmla="*/ 138 h 284"/>
              <a:gd name="T2" fmla="*/ 180 w 188"/>
              <a:gd name="T3" fmla="*/ 200 h 284"/>
              <a:gd name="T4" fmla="*/ 162 w 188"/>
              <a:gd name="T5" fmla="*/ 246 h 284"/>
              <a:gd name="T6" fmla="*/ 148 w 188"/>
              <a:gd name="T7" fmla="*/ 262 h 284"/>
              <a:gd name="T8" fmla="*/ 132 w 188"/>
              <a:gd name="T9" fmla="*/ 274 h 284"/>
              <a:gd name="T10" fmla="*/ 114 w 188"/>
              <a:gd name="T11" fmla="*/ 282 h 284"/>
              <a:gd name="T12" fmla="*/ 92 w 188"/>
              <a:gd name="T13" fmla="*/ 284 h 284"/>
              <a:gd name="T14" fmla="*/ 82 w 188"/>
              <a:gd name="T15" fmla="*/ 282 h 284"/>
              <a:gd name="T16" fmla="*/ 64 w 188"/>
              <a:gd name="T17" fmla="*/ 278 h 284"/>
              <a:gd name="T18" fmla="*/ 46 w 188"/>
              <a:gd name="T19" fmla="*/ 270 h 284"/>
              <a:gd name="T20" fmla="*/ 26 w 188"/>
              <a:gd name="T21" fmla="*/ 248 h 284"/>
              <a:gd name="T22" fmla="*/ 8 w 188"/>
              <a:gd name="T23" fmla="*/ 202 h 284"/>
              <a:gd name="T24" fmla="*/ 0 w 188"/>
              <a:gd name="T25" fmla="*/ 142 h 284"/>
              <a:gd name="T26" fmla="*/ 2 w 188"/>
              <a:gd name="T27" fmla="*/ 110 h 284"/>
              <a:gd name="T28" fmla="*/ 16 w 188"/>
              <a:gd name="T29" fmla="*/ 56 h 284"/>
              <a:gd name="T30" fmla="*/ 42 w 188"/>
              <a:gd name="T31" fmla="*/ 20 h 284"/>
              <a:gd name="T32" fmla="*/ 58 w 188"/>
              <a:gd name="T33" fmla="*/ 8 h 284"/>
              <a:gd name="T34" fmla="*/ 76 w 188"/>
              <a:gd name="T35" fmla="*/ 2 h 284"/>
              <a:gd name="T36" fmla="*/ 96 w 188"/>
              <a:gd name="T37" fmla="*/ 0 h 284"/>
              <a:gd name="T38" fmla="*/ 106 w 188"/>
              <a:gd name="T39" fmla="*/ 0 h 284"/>
              <a:gd name="T40" fmla="*/ 126 w 188"/>
              <a:gd name="T41" fmla="*/ 4 h 284"/>
              <a:gd name="T42" fmla="*/ 142 w 188"/>
              <a:gd name="T43" fmla="*/ 14 h 284"/>
              <a:gd name="T44" fmla="*/ 164 w 188"/>
              <a:gd name="T45" fmla="*/ 36 h 284"/>
              <a:gd name="T46" fmla="*/ 180 w 188"/>
              <a:gd name="T47" fmla="*/ 80 h 284"/>
              <a:gd name="T48" fmla="*/ 188 w 188"/>
              <a:gd name="T49" fmla="*/ 138 h 284"/>
              <a:gd name="T50" fmla="*/ 38 w 188"/>
              <a:gd name="T51" fmla="*/ 142 h 284"/>
              <a:gd name="T52" fmla="*/ 38 w 188"/>
              <a:gd name="T53" fmla="*/ 168 h 284"/>
              <a:gd name="T54" fmla="*/ 46 w 188"/>
              <a:gd name="T55" fmla="*/ 210 h 284"/>
              <a:gd name="T56" fmla="*/ 62 w 188"/>
              <a:gd name="T57" fmla="*/ 238 h 284"/>
              <a:gd name="T58" fmla="*/ 82 w 188"/>
              <a:gd name="T59" fmla="*/ 252 h 284"/>
              <a:gd name="T60" fmla="*/ 94 w 188"/>
              <a:gd name="T61" fmla="*/ 254 h 284"/>
              <a:gd name="T62" fmla="*/ 118 w 188"/>
              <a:gd name="T63" fmla="*/ 246 h 284"/>
              <a:gd name="T64" fmla="*/ 136 w 188"/>
              <a:gd name="T65" fmla="*/ 224 h 284"/>
              <a:gd name="T66" fmla="*/ 146 w 188"/>
              <a:gd name="T67" fmla="*/ 188 h 284"/>
              <a:gd name="T68" fmla="*/ 150 w 188"/>
              <a:gd name="T69" fmla="*/ 140 h 284"/>
              <a:gd name="T70" fmla="*/ 148 w 188"/>
              <a:gd name="T71" fmla="*/ 116 h 284"/>
              <a:gd name="T72" fmla="*/ 142 w 188"/>
              <a:gd name="T73" fmla="*/ 76 h 284"/>
              <a:gd name="T74" fmla="*/ 128 w 188"/>
              <a:gd name="T75" fmla="*/ 46 h 284"/>
              <a:gd name="T76" fmla="*/ 108 w 188"/>
              <a:gd name="T77" fmla="*/ 30 h 284"/>
              <a:gd name="T78" fmla="*/ 94 w 188"/>
              <a:gd name="T79" fmla="*/ 28 h 284"/>
              <a:gd name="T80" fmla="*/ 72 w 188"/>
              <a:gd name="T81" fmla="*/ 36 h 284"/>
              <a:gd name="T82" fmla="*/ 54 w 188"/>
              <a:gd name="T83" fmla="*/ 58 h 284"/>
              <a:gd name="T84" fmla="*/ 42 w 188"/>
              <a:gd name="T85" fmla="*/ 94 h 284"/>
              <a:gd name="T86" fmla="*/ 38 w 188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8" h="284">
                <a:moveTo>
                  <a:pt x="188" y="138"/>
                </a:moveTo>
                <a:lnTo>
                  <a:pt x="188" y="138"/>
                </a:lnTo>
                <a:lnTo>
                  <a:pt x="186" y="172"/>
                </a:lnTo>
                <a:lnTo>
                  <a:pt x="180" y="200"/>
                </a:lnTo>
                <a:lnTo>
                  <a:pt x="172" y="226"/>
                </a:lnTo>
                <a:lnTo>
                  <a:pt x="162" y="246"/>
                </a:lnTo>
                <a:lnTo>
                  <a:pt x="156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4" y="282"/>
                </a:lnTo>
                <a:lnTo>
                  <a:pt x="102" y="282"/>
                </a:lnTo>
                <a:lnTo>
                  <a:pt x="92" y="284"/>
                </a:lnTo>
                <a:lnTo>
                  <a:pt x="92" y="284"/>
                </a:lnTo>
                <a:lnTo>
                  <a:pt x="82" y="282"/>
                </a:lnTo>
                <a:lnTo>
                  <a:pt x="72" y="282"/>
                </a:lnTo>
                <a:lnTo>
                  <a:pt x="64" y="278"/>
                </a:lnTo>
                <a:lnTo>
                  <a:pt x="54" y="274"/>
                </a:lnTo>
                <a:lnTo>
                  <a:pt x="46" y="270"/>
                </a:lnTo>
                <a:lnTo>
                  <a:pt x="40" y="262"/>
                </a:lnTo>
                <a:lnTo>
                  <a:pt x="26" y="248"/>
                </a:lnTo>
                <a:lnTo>
                  <a:pt x="16" y="228"/>
                </a:lnTo>
                <a:lnTo>
                  <a:pt x="8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8" y="82"/>
                </a:lnTo>
                <a:lnTo>
                  <a:pt x="16" y="56"/>
                </a:lnTo>
                <a:lnTo>
                  <a:pt x="28" y="36"/>
                </a:lnTo>
                <a:lnTo>
                  <a:pt x="42" y="20"/>
                </a:lnTo>
                <a:lnTo>
                  <a:pt x="50" y="14"/>
                </a:lnTo>
                <a:lnTo>
                  <a:pt x="58" y="8"/>
                </a:lnTo>
                <a:lnTo>
                  <a:pt x="66" y="4"/>
                </a:lnTo>
                <a:lnTo>
                  <a:pt x="76" y="2"/>
                </a:lnTo>
                <a:lnTo>
                  <a:pt x="86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6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4" y="36"/>
                </a:lnTo>
                <a:lnTo>
                  <a:pt x="174" y="56"/>
                </a:lnTo>
                <a:lnTo>
                  <a:pt x="180" y="80"/>
                </a:lnTo>
                <a:lnTo>
                  <a:pt x="186" y="108"/>
                </a:lnTo>
                <a:lnTo>
                  <a:pt x="188" y="138"/>
                </a:lnTo>
                <a:lnTo>
                  <a:pt x="188" y="138"/>
                </a:lnTo>
                <a:close/>
                <a:moveTo>
                  <a:pt x="38" y="142"/>
                </a:moveTo>
                <a:lnTo>
                  <a:pt x="38" y="142"/>
                </a:lnTo>
                <a:lnTo>
                  <a:pt x="38" y="168"/>
                </a:lnTo>
                <a:lnTo>
                  <a:pt x="42" y="190"/>
                </a:lnTo>
                <a:lnTo>
                  <a:pt x="46" y="210"/>
                </a:lnTo>
                <a:lnTo>
                  <a:pt x="54" y="226"/>
                </a:lnTo>
                <a:lnTo>
                  <a:pt x="62" y="238"/>
                </a:lnTo>
                <a:lnTo>
                  <a:pt x="70" y="248"/>
                </a:lnTo>
                <a:lnTo>
                  <a:pt x="82" y="252"/>
                </a:lnTo>
                <a:lnTo>
                  <a:pt x="94" y="254"/>
                </a:lnTo>
                <a:lnTo>
                  <a:pt x="94" y="254"/>
                </a:lnTo>
                <a:lnTo>
                  <a:pt x="106" y="252"/>
                </a:lnTo>
                <a:lnTo>
                  <a:pt x="118" y="246"/>
                </a:lnTo>
                <a:lnTo>
                  <a:pt x="128" y="238"/>
                </a:lnTo>
                <a:lnTo>
                  <a:pt x="136" y="224"/>
                </a:lnTo>
                <a:lnTo>
                  <a:pt x="142" y="208"/>
                </a:lnTo>
                <a:lnTo>
                  <a:pt x="146" y="188"/>
                </a:lnTo>
                <a:lnTo>
                  <a:pt x="148" y="166"/>
                </a:lnTo>
                <a:lnTo>
                  <a:pt x="150" y="140"/>
                </a:lnTo>
                <a:lnTo>
                  <a:pt x="150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8" y="30"/>
                </a:lnTo>
                <a:lnTo>
                  <a:pt x="94" y="28"/>
                </a:lnTo>
                <a:lnTo>
                  <a:pt x="94" y="28"/>
                </a:lnTo>
                <a:lnTo>
                  <a:pt x="82" y="30"/>
                </a:lnTo>
                <a:lnTo>
                  <a:pt x="72" y="36"/>
                </a:lnTo>
                <a:lnTo>
                  <a:pt x="62" y="44"/>
                </a:lnTo>
                <a:lnTo>
                  <a:pt x="54" y="58"/>
                </a:lnTo>
                <a:lnTo>
                  <a:pt x="48" y="74"/>
                </a:lnTo>
                <a:lnTo>
                  <a:pt x="42" y="94"/>
                </a:lnTo>
                <a:lnTo>
                  <a:pt x="40" y="116"/>
                </a:lnTo>
                <a:lnTo>
                  <a:pt x="38" y="142"/>
                </a:lnTo>
                <a:lnTo>
                  <a:pt x="3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96" name="Freeform 115">
            <a:extLst>
              <a:ext uri="{FF2B5EF4-FFF2-40B4-BE49-F238E27FC236}">
                <a16:creationId xmlns:a16="http://schemas.microsoft.com/office/drawing/2014/main" id="{5772B25C-1EB8-481A-BE7C-EEBB87F77BBF}"/>
              </a:ext>
            </a:extLst>
          </p:cNvPr>
          <p:cNvSpPr>
            <a:spLocks/>
          </p:cNvSpPr>
          <p:nvPr/>
        </p:nvSpPr>
        <p:spPr bwMode="auto">
          <a:xfrm>
            <a:off x="3876298" y="1469446"/>
            <a:ext cx="121778" cy="181858"/>
          </a:xfrm>
          <a:custGeom>
            <a:avLst/>
            <a:gdLst>
              <a:gd name="T0" fmla="*/ 0 w 175"/>
              <a:gd name="T1" fmla="*/ 278 h 278"/>
              <a:gd name="T2" fmla="*/ 0 w 175"/>
              <a:gd name="T3" fmla="*/ 256 h 278"/>
              <a:gd name="T4" fmla="*/ 30 w 175"/>
              <a:gd name="T5" fmla="*/ 228 h 278"/>
              <a:gd name="T6" fmla="*/ 30 w 175"/>
              <a:gd name="T7" fmla="*/ 228 h 278"/>
              <a:gd name="T8" fmla="*/ 76 w 175"/>
              <a:gd name="T9" fmla="*/ 184 h 278"/>
              <a:gd name="T10" fmla="*/ 94 w 175"/>
              <a:gd name="T11" fmla="*/ 164 h 278"/>
              <a:gd name="T12" fmla="*/ 108 w 175"/>
              <a:gd name="T13" fmla="*/ 146 h 278"/>
              <a:gd name="T14" fmla="*/ 117 w 175"/>
              <a:gd name="T15" fmla="*/ 130 h 278"/>
              <a:gd name="T16" fmla="*/ 125 w 175"/>
              <a:gd name="T17" fmla="*/ 114 h 278"/>
              <a:gd name="T18" fmla="*/ 129 w 175"/>
              <a:gd name="T19" fmla="*/ 100 h 278"/>
              <a:gd name="T20" fmla="*/ 131 w 175"/>
              <a:gd name="T21" fmla="*/ 84 h 278"/>
              <a:gd name="T22" fmla="*/ 131 w 175"/>
              <a:gd name="T23" fmla="*/ 84 h 278"/>
              <a:gd name="T24" fmla="*/ 131 w 175"/>
              <a:gd name="T25" fmla="*/ 74 h 278"/>
              <a:gd name="T26" fmla="*/ 129 w 175"/>
              <a:gd name="T27" fmla="*/ 64 h 278"/>
              <a:gd name="T28" fmla="*/ 125 w 175"/>
              <a:gd name="T29" fmla="*/ 54 h 278"/>
              <a:gd name="T30" fmla="*/ 119 w 175"/>
              <a:gd name="T31" fmla="*/ 46 h 278"/>
              <a:gd name="T32" fmla="*/ 113 w 175"/>
              <a:gd name="T33" fmla="*/ 40 h 278"/>
              <a:gd name="T34" fmla="*/ 104 w 175"/>
              <a:gd name="T35" fmla="*/ 34 h 278"/>
              <a:gd name="T36" fmla="*/ 92 w 175"/>
              <a:gd name="T37" fmla="*/ 32 h 278"/>
              <a:gd name="T38" fmla="*/ 78 w 175"/>
              <a:gd name="T39" fmla="*/ 30 h 278"/>
              <a:gd name="T40" fmla="*/ 78 w 175"/>
              <a:gd name="T41" fmla="*/ 30 h 278"/>
              <a:gd name="T42" fmla="*/ 60 w 175"/>
              <a:gd name="T43" fmla="*/ 32 h 278"/>
              <a:gd name="T44" fmla="*/ 44 w 175"/>
              <a:gd name="T45" fmla="*/ 38 h 278"/>
              <a:gd name="T46" fmla="*/ 30 w 175"/>
              <a:gd name="T47" fmla="*/ 46 h 278"/>
              <a:gd name="T48" fmla="*/ 20 w 175"/>
              <a:gd name="T49" fmla="*/ 54 h 278"/>
              <a:gd name="T50" fmla="*/ 8 w 175"/>
              <a:gd name="T51" fmla="*/ 28 h 278"/>
              <a:gd name="T52" fmla="*/ 8 w 175"/>
              <a:gd name="T53" fmla="*/ 28 h 278"/>
              <a:gd name="T54" fmla="*/ 24 w 175"/>
              <a:gd name="T55" fmla="*/ 16 h 278"/>
              <a:gd name="T56" fmla="*/ 42 w 175"/>
              <a:gd name="T57" fmla="*/ 8 h 278"/>
              <a:gd name="T58" fmla="*/ 62 w 175"/>
              <a:gd name="T59" fmla="*/ 2 h 278"/>
              <a:gd name="T60" fmla="*/ 86 w 175"/>
              <a:gd name="T61" fmla="*/ 0 h 278"/>
              <a:gd name="T62" fmla="*/ 86 w 175"/>
              <a:gd name="T63" fmla="*/ 0 h 278"/>
              <a:gd name="T64" fmla="*/ 106 w 175"/>
              <a:gd name="T65" fmla="*/ 2 h 278"/>
              <a:gd name="T66" fmla="*/ 123 w 175"/>
              <a:gd name="T67" fmla="*/ 6 h 278"/>
              <a:gd name="T68" fmla="*/ 137 w 175"/>
              <a:gd name="T69" fmla="*/ 14 h 278"/>
              <a:gd name="T70" fmla="*/ 149 w 175"/>
              <a:gd name="T71" fmla="*/ 24 h 278"/>
              <a:gd name="T72" fmla="*/ 157 w 175"/>
              <a:gd name="T73" fmla="*/ 36 h 278"/>
              <a:gd name="T74" fmla="*/ 163 w 175"/>
              <a:gd name="T75" fmla="*/ 50 h 278"/>
              <a:gd name="T76" fmla="*/ 167 w 175"/>
              <a:gd name="T77" fmla="*/ 64 h 278"/>
              <a:gd name="T78" fmla="*/ 169 w 175"/>
              <a:gd name="T79" fmla="*/ 80 h 278"/>
              <a:gd name="T80" fmla="*/ 169 w 175"/>
              <a:gd name="T81" fmla="*/ 80 h 278"/>
              <a:gd name="T82" fmla="*/ 167 w 175"/>
              <a:gd name="T83" fmla="*/ 98 h 278"/>
              <a:gd name="T84" fmla="*/ 161 w 175"/>
              <a:gd name="T85" fmla="*/ 116 h 278"/>
              <a:gd name="T86" fmla="*/ 153 w 175"/>
              <a:gd name="T87" fmla="*/ 134 h 278"/>
              <a:gd name="T88" fmla="*/ 143 w 175"/>
              <a:gd name="T89" fmla="*/ 152 h 278"/>
              <a:gd name="T90" fmla="*/ 129 w 175"/>
              <a:gd name="T91" fmla="*/ 170 h 278"/>
              <a:gd name="T92" fmla="*/ 113 w 175"/>
              <a:gd name="T93" fmla="*/ 188 h 278"/>
              <a:gd name="T94" fmla="*/ 74 w 175"/>
              <a:gd name="T95" fmla="*/ 226 h 278"/>
              <a:gd name="T96" fmla="*/ 54 w 175"/>
              <a:gd name="T97" fmla="*/ 248 h 278"/>
              <a:gd name="T98" fmla="*/ 54 w 175"/>
              <a:gd name="T99" fmla="*/ 248 h 278"/>
              <a:gd name="T100" fmla="*/ 175 w 175"/>
              <a:gd name="T101" fmla="*/ 248 h 278"/>
              <a:gd name="T102" fmla="*/ 175 w 175"/>
              <a:gd name="T103" fmla="*/ 278 h 278"/>
              <a:gd name="T104" fmla="*/ 0 w 175"/>
              <a:gd name="T105" fmla="*/ 278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75" h="278">
                <a:moveTo>
                  <a:pt x="0" y="278"/>
                </a:moveTo>
                <a:lnTo>
                  <a:pt x="0" y="256"/>
                </a:lnTo>
                <a:lnTo>
                  <a:pt x="30" y="228"/>
                </a:lnTo>
                <a:lnTo>
                  <a:pt x="30" y="228"/>
                </a:lnTo>
                <a:lnTo>
                  <a:pt x="76" y="184"/>
                </a:lnTo>
                <a:lnTo>
                  <a:pt x="94" y="164"/>
                </a:lnTo>
                <a:lnTo>
                  <a:pt x="108" y="146"/>
                </a:lnTo>
                <a:lnTo>
                  <a:pt x="117" y="130"/>
                </a:lnTo>
                <a:lnTo>
                  <a:pt x="125" y="114"/>
                </a:lnTo>
                <a:lnTo>
                  <a:pt x="129" y="100"/>
                </a:lnTo>
                <a:lnTo>
                  <a:pt x="131" y="84"/>
                </a:lnTo>
                <a:lnTo>
                  <a:pt x="131" y="84"/>
                </a:lnTo>
                <a:lnTo>
                  <a:pt x="131" y="74"/>
                </a:lnTo>
                <a:lnTo>
                  <a:pt x="129" y="64"/>
                </a:lnTo>
                <a:lnTo>
                  <a:pt x="125" y="54"/>
                </a:lnTo>
                <a:lnTo>
                  <a:pt x="119" y="46"/>
                </a:lnTo>
                <a:lnTo>
                  <a:pt x="113" y="40"/>
                </a:lnTo>
                <a:lnTo>
                  <a:pt x="104" y="34"/>
                </a:lnTo>
                <a:lnTo>
                  <a:pt x="92" y="32"/>
                </a:lnTo>
                <a:lnTo>
                  <a:pt x="78" y="30"/>
                </a:lnTo>
                <a:lnTo>
                  <a:pt x="78" y="30"/>
                </a:lnTo>
                <a:lnTo>
                  <a:pt x="60" y="32"/>
                </a:lnTo>
                <a:lnTo>
                  <a:pt x="44" y="38"/>
                </a:lnTo>
                <a:lnTo>
                  <a:pt x="30" y="46"/>
                </a:lnTo>
                <a:lnTo>
                  <a:pt x="20" y="54"/>
                </a:lnTo>
                <a:lnTo>
                  <a:pt x="8" y="28"/>
                </a:lnTo>
                <a:lnTo>
                  <a:pt x="8" y="28"/>
                </a:lnTo>
                <a:lnTo>
                  <a:pt x="24" y="16"/>
                </a:lnTo>
                <a:lnTo>
                  <a:pt x="42" y="8"/>
                </a:lnTo>
                <a:lnTo>
                  <a:pt x="62" y="2"/>
                </a:lnTo>
                <a:lnTo>
                  <a:pt x="86" y="0"/>
                </a:lnTo>
                <a:lnTo>
                  <a:pt x="86" y="0"/>
                </a:lnTo>
                <a:lnTo>
                  <a:pt x="106" y="2"/>
                </a:lnTo>
                <a:lnTo>
                  <a:pt x="123" y="6"/>
                </a:lnTo>
                <a:lnTo>
                  <a:pt x="137" y="14"/>
                </a:lnTo>
                <a:lnTo>
                  <a:pt x="149" y="24"/>
                </a:lnTo>
                <a:lnTo>
                  <a:pt x="157" y="36"/>
                </a:lnTo>
                <a:lnTo>
                  <a:pt x="163" y="50"/>
                </a:lnTo>
                <a:lnTo>
                  <a:pt x="167" y="64"/>
                </a:lnTo>
                <a:lnTo>
                  <a:pt x="169" y="80"/>
                </a:lnTo>
                <a:lnTo>
                  <a:pt x="169" y="80"/>
                </a:lnTo>
                <a:lnTo>
                  <a:pt x="167" y="98"/>
                </a:lnTo>
                <a:lnTo>
                  <a:pt x="161" y="116"/>
                </a:lnTo>
                <a:lnTo>
                  <a:pt x="153" y="134"/>
                </a:lnTo>
                <a:lnTo>
                  <a:pt x="143" y="152"/>
                </a:lnTo>
                <a:lnTo>
                  <a:pt x="129" y="170"/>
                </a:lnTo>
                <a:lnTo>
                  <a:pt x="113" y="188"/>
                </a:lnTo>
                <a:lnTo>
                  <a:pt x="74" y="226"/>
                </a:lnTo>
                <a:lnTo>
                  <a:pt x="54" y="248"/>
                </a:lnTo>
                <a:lnTo>
                  <a:pt x="54" y="248"/>
                </a:lnTo>
                <a:lnTo>
                  <a:pt x="175" y="248"/>
                </a:lnTo>
                <a:lnTo>
                  <a:pt x="175" y="278"/>
                </a:lnTo>
                <a:lnTo>
                  <a:pt x="0" y="2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97" name="Freeform 116">
            <a:extLst>
              <a:ext uri="{FF2B5EF4-FFF2-40B4-BE49-F238E27FC236}">
                <a16:creationId xmlns:a16="http://schemas.microsoft.com/office/drawing/2014/main" id="{739B122C-580C-489D-BF2D-E0FFF7027004}"/>
              </a:ext>
            </a:extLst>
          </p:cNvPr>
          <p:cNvSpPr>
            <a:spLocks noEditPoints="1"/>
          </p:cNvSpPr>
          <p:nvPr/>
        </p:nvSpPr>
        <p:spPr bwMode="auto">
          <a:xfrm>
            <a:off x="6468428" y="1469446"/>
            <a:ext cx="129433" cy="185783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0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0 w 186"/>
              <a:gd name="T13" fmla="*/ 284 h 284"/>
              <a:gd name="T14" fmla="*/ 80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4 w 186"/>
              <a:gd name="T29" fmla="*/ 56 h 284"/>
              <a:gd name="T30" fmla="*/ 40 w 186"/>
              <a:gd name="T31" fmla="*/ 20 h 284"/>
              <a:gd name="T32" fmla="*/ 56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4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6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0 w 186"/>
              <a:gd name="T59" fmla="*/ 252 h 284"/>
              <a:gd name="T60" fmla="*/ 92 w 186"/>
              <a:gd name="T61" fmla="*/ 254 h 284"/>
              <a:gd name="T62" fmla="*/ 118 w 186"/>
              <a:gd name="T63" fmla="*/ 246 h 284"/>
              <a:gd name="T64" fmla="*/ 134 w 186"/>
              <a:gd name="T65" fmla="*/ 224 h 284"/>
              <a:gd name="T66" fmla="*/ 144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2 w 186"/>
              <a:gd name="T79" fmla="*/ 28 h 284"/>
              <a:gd name="T80" fmla="*/ 70 w 186"/>
              <a:gd name="T81" fmla="*/ 36 h 284"/>
              <a:gd name="T82" fmla="*/ 52 w 186"/>
              <a:gd name="T83" fmla="*/ 58 h 284"/>
              <a:gd name="T84" fmla="*/ 42 w 186"/>
              <a:gd name="T85" fmla="*/ 94 h 284"/>
              <a:gd name="T86" fmla="*/ 36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4" y="172"/>
                </a:lnTo>
                <a:lnTo>
                  <a:pt x="180" y="200"/>
                </a:lnTo>
                <a:lnTo>
                  <a:pt x="172" y="226"/>
                </a:lnTo>
                <a:lnTo>
                  <a:pt x="160" y="246"/>
                </a:lnTo>
                <a:lnTo>
                  <a:pt x="154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0" y="284"/>
                </a:lnTo>
                <a:lnTo>
                  <a:pt x="90" y="284"/>
                </a:lnTo>
                <a:lnTo>
                  <a:pt x="80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4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6" y="82"/>
                </a:lnTo>
                <a:lnTo>
                  <a:pt x="14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6" y="8"/>
                </a:lnTo>
                <a:lnTo>
                  <a:pt x="66" y="4"/>
                </a:lnTo>
                <a:lnTo>
                  <a:pt x="76" y="2"/>
                </a:lnTo>
                <a:lnTo>
                  <a:pt x="84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4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2" y="56"/>
                </a:lnTo>
                <a:lnTo>
                  <a:pt x="180" y="80"/>
                </a:lnTo>
                <a:lnTo>
                  <a:pt x="184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6" y="142"/>
                </a:moveTo>
                <a:lnTo>
                  <a:pt x="36" y="142"/>
                </a:lnTo>
                <a:lnTo>
                  <a:pt x="38" y="168"/>
                </a:lnTo>
                <a:lnTo>
                  <a:pt x="40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0" y="252"/>
                </a:lnTo>
                <a:lnTo>
                  <a:pt x="92" y="254"/>
                </a:lnTo>
                <a:lnTo>
                  <a:pt x="92" y="254"/>
                </a:lnTo>
                <a:lnTo>
                  <a:pt x="106" y="252"/>
                </a:lnTo>
                <a:lnTo>
                  <a:pt x="118" y="246"/>
                </a:lnTo>
                <a:lnTo>
                  <a:pt x="126" y="238"/>
                </a:lnTo>
                <a:lnTo>
                  <a:pt x="134" y="224"/>
                </a:lnTo>
                <a:lnTo>
                  <a:pt x="140" y="208"/>
                </a:lnTo>
                <a:lnTo>
                  <a:pt x="144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2" y="28"/>
                </a:lnTo>
                <a:lnTo>
                  <a:pt x="92" y="28"/>
                </a:lnTo>
                <a:lnTo>
                  <a:pt x="82" y="30"/>
                </a:lnTo>
                <a:lnTo>
                  <a:pt x="70" y="36"/>
                </a:lnTo>
                <a:lnTo>
                  <a:pt x="60" y="44"/>
                </a:lnTo>
                <a:lnTo>
                  <a:pt x="52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6" y="142"/>
                </a:lnTo>
                <a:lnTo>
                  <a:pt x="36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98" name="Freeform 117">
            <a:extLst>
              <a:ext uri="{FF2B5EF4-FFF2-40B4-BE49-F238E27FC236}">
                <a16:creationId xmlns:a16="http://schemas.microsoft.com/office/drawing/2014/main" id="{08942C59-584D-44BE-A1D4-5B86D4B0521C}"/>
              </a:ext>
            </a:extLst>
          </p:cNvPr>
          <p:cNvSpPr>
            <a:spLocks/>
          </p:cNvSpPr>
          <p:nvPr/>
        </p:nvSpPr>
        <p:spPr bwMode="auto">
          <a:xfrm>
            <a:off x="6620128" y="1469446"/>
            <a:ext cx="119690" cy="185783"/>
          </a:xfrm>
          <a:custGeom>
            <a:avLst/>
            <a:gdLst>
              <a:gd name="T0" fmla="*/ 10 w 172"/>
              <a:gd name="T1" fmla="*/ 236 h 284"/>
              <a:gd name="T2" fmla="*/ 36 w 172"/>
              <a:gd name="T3" fmla="*/ 248 h 284"/>
              <a:gd name="T4" fmla="*/ 72 w 172"/>
              <a:gd name="T5" fmla="*/ 254 h 284"/>
              <a:gd name="T6" fmla="*/ 88 w 172"/>
              <a:gd name="T7" fmla="*/ 252 h 284"/>
              <a:gd name="T8" fmla="*/ 112 w 172"/>
              <a:gd name="T9" fmla="*/ 242 h 284"/>
              <a:gd name="T10" fmla="*/ 126 w 172"/>
              <a:gd name="T11" fmla="*/ 228 h 284"/>
              <a:gd name="T12" fmla="*/ 132 w 172"/>
              <a:gd name="T13" fmla="*/ 210 h 284"/>
              <a:gd name="T14" fmla="*/ 134 w 172"/>
              <a:gd name="T15" fmla="*/ 200 h 284"/>
              <a:gd name="T16" fmla="*/ 128 w 172"/>
              <a:gd name="T17" fmla="*/ 176 h 284"/>
              <a:gd name="T18" fmla="*/ 112 w 172"/>
              <a:gd name="T19" fmla="*/ 158 h 284"/>
              <a:gd name="T20" fmla="*/ 88 w 172"/>
              <a:gd name="T21" fmla="*/ 148 h 284"/>
              <a:gd name="T22" fmla="*/ 62 w 172"/>
              <a:gd name="T23" fmla="*/ 146 h 284"/>
              <a:gd name="T24" fmla="*/ 42 w 172"/>
              <a:gd name="T25" fmla="*/ 118 h 284"/>
              <a:gd name="T26" fmla="*/ 62 w 172"/>
              <a:gd name="T27" fmla="*/ 118 h 284"/>
              <a:gd name="T28" fmla="*/ 84 w 172"/>
              <a:gd name="T29" fmla="*/ 114 h 284"/>
              <a:gd name="T30" fmla="*/ 104 w 172"/>
              <a:gd name="T31" fmla="*/ 106 h 284"/>
              <a:gd name="T32" fmla="*/ 118 w 172"/>
              <a:gd name="T33" fmla="*/ 92 h 284"/>
              <a:gd name="T34" fmla="*/ 124 w 172"/>
              <a:gd name="T35" fmla="*/ 72 h 284"/>
              <a:gd name="T36" fmla="*/ 124 w 172"/>
              <a:gd name="T37" fmla="*/ 62 h 284"/>
              <a:gd name="T38" fmla="*/ 118 w 172"/>
              <a:gd name="T39" fmla="*/ 48 h 284"/>
              <a:gd name="T40" fmla="*/ 106 w 172"/>
              <a:gd name="T41" fmla="*/ 36 h 284"/>
              <a:gd name="T42" fmla="*/ 88 w 172"/>
              <a:gd name="T43" fmla="*/ 30 h 284"/>
              <a:gd name="T44" fmla="*/ 76 w 172"/>
              <a:gd name="T45" fmla="*/ 30 h 284"/>
              <a:gd name="T46" fmla="*/ 44 w 172"/>
              <a:gd name="T47" fmla="*/ 36 h 284"/>
              <a:gd name="T48" fmla="*/ 20 w 172"/>
              <a:gd name="T49" fmla="*/ 48 h 284"/>
              <a:gd name="T50" fmla="*/ 10 w 172"/>
              <a:gd name="T51" fmla="*/ 20 h 284"/>
              <a:gd name="T52" fmla="*/ 42 w 172"/>
              <a:gd name="T53" fmla="*/ 6 h 284"/>
              <a:gd name="T54" fmla="*/ 82 w 172"/>
              <a:gd name="T55" fmla="*/ 0 h 284"/>
              <a:gd name="T56" fmla="*/ 102 w 172"/>
              <a:gd name="T57" fmla="*/ 2 h 284"/>
              <a:gd name="T58" fmla="*/ 132 w 172"/>
              <a:gd name="T59" fmla="*/ 12 h 284"/>
              <a:gd name="T60" fmla="*/ 150 w 172"/>
              <a:gd name="T61" fmla="*/ 30 h 284"/>
              <a:gd name="T62" fmla="*/ 160 w 172"/>
              <a:gd name="T63" fmla="*/ 52 h 284"/>
              <a:gd name="T64" fmla="*/ 162 w 172"/>
              <a:gd name="T65" fmla="*/ 66 h 284"/>
              <a:gd name="T66" fmla="*/ 158 w 172"/>
              <a:gd name="T67" fmla="*/ 86 h 284"/>
              <a:gd name="T68" fmla="*/ 148 w 172"/>
              <a:gd name="T69" fmla="*/ 104 h 284"/>
              <a:gd name="T70" fmla="*/ 132 w 172"/>
              <a:gd name="T71" fmla="*/ 118 h 284"/>
              <a:gd name="T72" fmla="*/ 110 w 172"/>
              <a:gd name="T73" fmla="*/ 130 h 284"/>
              <a:gd name="T74" fmla="*/ 110 w 172"/>
              <a:gd name="T75" fmla="*/ 132 h 284"/>
              <a:gd name="T76" fmla="*/ 134 w 172"/>
              <a:gd name="T77" fmla="*/ 140 h 284"/>
              <a:gd name="T78" fmla="*/ 154 w 172"/>
              <a:gd name="T79" fmla="*/ 154 h 284"/>
              <a:gd name="T80" fmla="*/ 168 w 172"/>
              <a:gd name="T81" fmla="*/ 174 h 284"/>
              <a:gd name="T82" fmla="*/ 172 w 172"/>
              <a:gd name="T83" fmla="*/ 202 h 284"/>
              <a:gd name="T84" fmla="*/ 170 w 172"/>
              <a:gd name="T85" fmla="*/ 218 h 284"/>
              <a:gd name="T86" fmla="*/ 158 w 172"/>
              <a:gd name="T87" fmla="*/ 246 h 284"/>
              <a:gd name="T88" fmla="*/ 132 w 172"/>
              <a:gd name="T89" fmla="*/ 270 h 284"/>
              <a:gd name="T90" fmla="*/ 96 w 172"/>
              <a:gd name="T91" fmla="*/ 282 h 284"/>
              <a:gd name="T92" fmla="*/ 72 w 172"/>
              <a:gd name="T93" fmla="*/ 284 h 284"/>
              <a:gd name="T94" fmla="*/ 30 w 172"/>
              <a:gd name="T95" fmla="*/ 278 h 284"/>
              <a:gd name="T96" fmla="*/ 0 w 172"/>
              <a:gd name="T97" fmla="*/ 26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2" h="284">
                <a:moveTo>
                  <a:pt x="10" y="236"/>
                </a:moveTo>
                <a:lnTo>
                  <a:pt x="10" y="236"/>
                </a:lnTo>
                <a:lnTo>
                  <a:pt x="20" y="242"/>
                </a:lnTo>
                <a:lnTo>
                  <a:pt x="36" y="248"/>
                </a:lnTo>
                <a:lnTo>
                  <a:pt x="52" y="252"/>
                </a:lnTo>
                <a:lnTo>
                  <a:pt x="72" y="254"/>
                </a:lnTo>
                <a:lnTo>
                  <a:pt x="72" y="254"/>
                </a:lnTo>
                <a:lnTo>
                  <a:pt x="88" y="252"/>
                </a:lnTo>
                <a:lnTo>
                  <a:pt x="102" y="248"/>
                </a:lnTo>
                <a:lnTo>
                  <a:pt x="112" y="242"/>
                </a:lnTo>
                <a:lnTo>
                  <a:pt x="120" y="236"/>
                </a:lnTo>
                <a:lnTo>
                  <a:pt x="126" y="228"/>
                </a:lnTo>
                <a:lnTo>
                  <a:pt x="130" y="218"/>
                </a:lnTo>
                <a:lnTo>
                  <a:pt x="132" y="210"/>
                </a:lnTo>
                <a:lnTo>
                  <a:pt x="134" y="200"/>
                </a:lnTo>
                <a:lnTo>
                  <a:pt x="134" y="200"/>
                </a:lnTo>
                <a:lnTo>
                  <a:pt x="132" y="186"/>
                </a:lnTo>
                <a:lnTo>
                  <a:pt x="128" y="176"/>
                </a:lnTo>
                <a:lnTo>
                  <a:pt x="120" y="166"/>
                </a:lnTo>
                <a:lnTo>
                  <a:pt x="112" y="158"/>
                </a:lnTo>
                <a:lnTo>
                  <a:pt x="100" y="152"/>
                </a:lnTo>
                <a:lnTo>
                  <a:pt x="88" y="148"/>
                </a:lnTo>
                <a:lnTo>
                  <a:pt x="76" y="146"/>
                </a:lnTo>
                <a:lnTo>
                  <a:pt x="62" y="146"/>
                </a:lnTo>
                <a:lnTo>
                  <a:pt x="42" y="146"/>
                </a:lnTo>
                <a:lnTo>
                  <a:pt x="42" y="118"/>
                </a:lnTo>
                <a:lnTo>
                  <a:pt x="62" y="118"/>
                </a:lnTo>
                <a:lnTo>
                  <a:pt x="62" y="118"/>
                </a:lnTo>
                <a:lnTo>
                  <a:pt x="74" y="116"/>
                </a:lnTo>
                <a:lnTo>
                  <a:pt x="84" y="114"/>
                </a:lnTo>
                <a:lnTo>
                  <a:pt x="94" y="112"/>
                </a:lnTo>
                <a:lnTo>
                  <a:pt x="104" y="106"/>
                </a:lnTo>
                <a:lnTo>
                  <a:pt x="112" y="100"/>
                </a:lnTo>
                <a:lnTo>
                  <a:pt x="118" y="92"/>
                </a:lnTo>
                <a:lnTo>
                  <a:pt x="122" y="82"/>
                </a:lnTo>
                <a:lnTo>
                  <a:pt x="124" y="72"/>
                </a:lnTo>
                <a:lnTo>
                  <a:pt x="124" y="72"/>
                </a:lnTo>
                <a:lnTo>
                  <a:pt x="124" y="62"/>
                </a:lnTo>
                <a:lnTo>
                  <a:pt x="122" y="56"/>
                </a:lnTo>
                <a:lnTo>
                  <a:pt x="118" y="48"/>
                </a:lnTo>
                <a:lnTo>
                  <a:pt x="112" y="42"/>
                </a:lnTo>
                <a:lnTo>
                  <a:pt x="106" y="36"/>
                </a:lnTo>
                <a:lnTo>
                  <a:pt x="98" y="32"/>
                </a:lnTo>
                <a:lnTo>
                  <a:pt x="88" y="30"/>
                </a:lnTo>
                <a:lnTo>
                  <a:pt x="76" y="30"/>
                </a:lnTo>
                <a:lnTo>
                  <a:pt x="76" y="30"/>
                </a:lnTo>
                <a:lnTo>
                  <a:pt x="60" y="32"/>
                </a:lnTo>
                <a:lnTo>
                  <a:pt x="44" y="36"/>
                </a:lnTo>
                <a:lnTo>
                  <a:pt x="32" y="42"/>
                </a:lnTo>
                <a:lnTo>
                  <a:pt x="20" y="48"/>
                </a:lnTo>
                <a:lnTo>
                  <a:pt x="10" y="20"/>
                </a:lnTo>
                <a:lnTo>
                  <a:pt x="10" y="20"/>
                </a:lnTo>
                <a:lnTo>
                  <a:pt x="24" y="12"/>
                </a:lnTo>
                <a:lnTo>
                  <a:pt x="42" y="6"/>
                </a:lnTo>
                <a:lnTo>
                  <a:pt x="62" y="2"/>
                </a:lnTo>
                <a:lnTo>
                  <a:pt x="82" y="0"/>
                </a:lnTo>
                <a:lnTo>
                  <a:pt x="82" y="0"/>
                </a:lnTo>
                <a:lnTo>
                  <a:pt x="102" y="2"/>
                </a:lnTo>
                <a:lnTo>
                  <a:pt x="118" y="6"/>
                </a:lnTo>
                <a:lnTo>
                  <a:pt x="132" y="12"/>
                </a:lnTo>
                <a:lnTo>
                  <a:pt x="142" y="20"/>
                </a:lnTo>
                <a:lnTo>
                  <a:pt x="150" y="30"/>
                </a:lnTo>
                <a:lnTo>
                  <a:pt x="156" y="40"/>
                </a:lnTo>
                <a:lnTo>
                  <a:pt x="160" y="52"/>
                </a:lnTo>
                <a:lnTo>
                  <a:pt x="162" y="66"/>
                </a:lnTo>
                <a:lnTo>
                  <a:pt x="162" y="66"/>
                </a:lnTo>
                <a:lnTo>
                  <a:pt x="160" y="76"/>
                </a:lnTo>
                <a:lnTo>
                  <a:pt x="158" y="86"/>
                </a:lnTo>
                <a:lnTo>
                  <a:pt x="154" y="96"/>
                </a:lnTo>
                <a:lnTo>
                  <a:pt x="148" y="104"/>
                </a:lnTo>
                <a:lnTo>
                  <a:pt x="142" y="112"/>
                </a:lnTo>
                <a:lnTo>
                  <a:pt x="132" y="118"/>
                </a:lnTo>
                <a:lnTo>
                  <a:pt x="122" y="126"/>
                </a:lnTo>
                <a:lnTo>
                  <a:pt x="110" y="130"/>
                </a:lnTo>
                <a:lnTo>
                  <a:pt x="110" y="132"/>
                </a:lnTo>
                <a:lnTo>
                  <a:pt x="110" y="132"/>
                </a:lnTo>
                <a:lnTo>
                  <a:pt x="124" y="134"/>
                </a:lnTo>
                <a:lnTo>
                  <a:pt x="134" y="140"/>
                </a:lnTo>
                <a:lnTo>
                  <a:pt x="144" y="146"/>
                </a:lnTo>
                <a:lnTo>
                  <a:pt x="154" y="154"/>
                </a:lnTo>
                <a:lnTo>
                  <a:pt x="162" y="164"/>
                </a:lnTo>
                <a:lnTo>
                  <a:pt x="168" y="174"/>
                </a:lnTo>
                <a:lnTo>
                  <a:pt x="170" y="188"/>
                </a:lnTo>
                <a:lnTo>
                  <a:pt x="172" y="202"/>
                </a:lnTo>
                <a:lnTo>
                  <a:pt x="172" y="202"/>
                </a:lnTo>
                <a:lnTo>
                  <a:pt x="170" y="218"/>
                </a:lnTo>
                <a:lnTo>
                  <a:pt x="166" y="232"/>
                </a:lnTo>
                <a:lnTo>
                  <a:pt x="158" y="246"/>
                </a:lnTo>
                <a:lnTo>
                  <a:pt x="146" y="258"/>
                </a:lnTo>
                <a:lnTo>
                  <a:pt x="132" y="270"/>
                </a:lnTo>
                <a:lnTo>
                  <a:pt x="116" y="276"/>
                </a:lnTo>
                <a:lnTo>
                  <a:pt x="96" y="282"/>
                </a:lnTo>
                <a:lnTo>
                  <a:pt x="72" y="284"/>
                </a:lnTo>
                <a:lnTo>
                  <a:pt x="72" y="284"/>
                </a:lnTo>
                <a:lnTo>
                  <a:pt x="50" y="282"/>
                </a:lnTo>
                <a:lnTo>
                  <a:pt x="30" y="278"/>
                </a:lnTo>
                <a:lnTo>
                  <a:pt x="14" y="272"/>
                </a:lnTo>
                <a:lnTo>
                  <a:pt x="0" y="264"/>
                </a:lnTo>
                <a:lnTo>
                  <a:pt x="10" y="2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99" name="Freeform 118">
            <a:extLst>
              <a:ext uri="{FF2B5EF4-FFF2-40B4-BE49-F238E27FC236}">
                <a16:creationId xmlns:a16="http://schemas.microsoft.com/office/drawing/2014/main" id="{7FC9058C-6106-4AF3-9C02-878F4E8E0E54}"/>
              </a:ext>
            </a:extLst>
          </p:cNvPr>
          <p:cNvSpPr>
            <a:spLocks noEditPoints="1"/>
          </p:cNvSpPr>
          <p:nvPr/>
        </p:nvSpPr>
        <p:spPr bwMode="auto">
          <a:xfrm>
            <a:off x="9190685" y="1469446"/>
            <a:ext cx="129433" cy="185783"/>
          </a:xfrm>
          <a:custGeom>
            <a:avLst/>
            <a:gdLst>
              <a:gd name="T0" fmla="*/ 186 w 186"/>
              <a:gd name="T1" fmla="*/ 138 h 284"/>
              <a:gd name="T2" fmla="*/ 180 w 186"/>
              <a:gd name="T3" fmla="*/ 200 h 284"/>
              <a:gd name="T4" fmla="*/ 162 w 186"/>
              <a:gd name="T5" fmla="*/ 246 h 284"/>
              <a:gd name="T6" fmla="*/ 148 w 186"/>
              <a:gd name="T7" fmla="*/ 262 h 284"/>
              <a:gd name="T8" fmla="*/ 132 w 186"/>
              <a:gd name="T9" fmla="*/ 274 h 284"/>
              <a:gd name="T10" fmla="*/ 112 w 186"/>
              <a:gd name="T11" fmla="*/ 282 h 284"/>
              <a:gd name="T12" fmla="*/ 92 w 186"/>
              <a:gd name="T13" fmla="*/ 284 h 284"/>
              <a:gd name="T14" fmla="*/ 82 w 186"/>
              <a:gd name="T15" fmla="*/ 282 h 284"/>
              <a:gd name="T16" fmla="*/ 62 w 186"/>
              <a:gd name="T17" fmla="*/ 278 h 284"/>
              <a:gd name="T18" fmla="*/ 46 w 186"/>
              <a:gd name="T19" fmla="*/ 270 h 284"/>
              <a:gd name="T20" fmla="*/ 26 w 186"/>
              <a:gd name="T21" fmla="*/ 248 h 284"/>
              <a:gd name="T22" fmla="*/ 6 w 186"/>
              <a:gd name="T23" fmla="*/ 202 h 284"/>
              <a:gd name="T24" fmla="*/ 0 w 186"/>
              <a:gd name="T25" fmla="*/ 142 h 284"/>
              <a:gd name="T26" fmla="*/ 2 w 186"/>
              <a:gd name="T27" fmla="*/ 110 h 284"/>
              <a:gd name="T28" fmla="*/ 16 w 186"/>
              <a:gd name="T29" fmla="*/ 56 h 284"/>
              <a:gd name="T30" fmla="*/ 40 w 186"/>
              <a:gd name="T31" fmla="*/ 20 h 284"/>
              <a:gd name="T32" fmla="*/ 58 w 186"/>
              <a:gd name="T33" fmla="*/ 8 h 284"/>
              <a:gd name="T34" fmla="*/ 76 w 186"/>
              <a:gd name="T35" fmla="*/ 2 h 284"/>
              <a:gd name="T36" fmla="*/ 96 w 186"/>
              <a:gd name="T37" fmla="*/ 0 h 284"/>
              <a:gd name="T38" fmla="*/ 106 w 186"/>
              <a:gd name="T39" fmla="*/ 0 h 284"/>
              <a:gd name="T40" fmla="*/ 126 w 186"/>
              <a:gd name="T41" fmla="*/ 4 h 284"/>
              <a:gd name="T42" fmla="*/ 142 w 186"/>
              <a:gd name="T43" fmla="*/ 14 h 284"/>
              <a:gd name="T44" fmla="*/ 162 w 186"/>
              <a:gd name="T45" fmla="*/ 36 h 284"/>
              <a:gd name="T46" fmla="*/ 180 w 186"/>
              <a:gd name="T47" fmla="*/ 80 h 284"/>
              <a:gd name="T48" fmla="*/ 186 w 186"/>
              <a:gd name="T49" fmla="*/ 138 h 284"/>
              <a:gd name="T50" fmla="*/ 38 w 186"/>
              <a:gd name="T51" fmla="*/ 142 h 284"/>
              <a:gd name="T52" fmla="*/ 38 w 186"/>
              <a:gd name="T53" fmla="*/ 168 h 284"/>
              <a:gd name="T54" fmla="*/ 46 w 186"/>
              <a:gd name="T55" fmla="*/ 210 h 284"/>
              <a:gd name="T56" fmla="*/ 60 w 186"/>
              <a:gd name="T57" fmla="*/ 238 h 284"/>
              <a:gd name="T58" fmla="*/ 82 w 186"/>
              <a:gd name="T59" fmla="*/ 252 h 284"/>
              <a:gd name="T60" fmla="*/ 94 w 186"/>
              <a:gd name="T61" fmla="*/ 254 h 284"/>
              <a:gd name="T62" fmla="*/ 118 w 186"/>
              <a:gd name="T63" fmla="*/ 246 h 284"/>
              <a:gd name="T64" fmla="*/ 136 w 186"/>
              <a:gd name="T65" fmla="*/ 224 h 284"/>
              <a:gd name="T66" fmla="*/ 146 w 186"/>
              <a:gd name="T67" fmla="*/ 188 h 284"/>
              <a:gd name="T68" fmla="*/ 148 w 186"/>
              <a:gd name="T69" fmla="*/ 140 h 284"/>
              <a:gd name="T70" fmla="*/ 148 w 186"/>
              <a:gd name="T71" fmla="*/ 116 h 284"/>
              <a:gd name="T72" fmla="*/ 142 w 186"/>
              <a:gd name="T73" fmla="*/ 76 h 284"/>
              <a:gd name="T74" fmla="*/ 128 w 186"/>
              <a:gd name="T75" fmla="*/ 46 h 284"/>
              <a:gd name="T76" fmla="*/ 106 w 186"/>
              <a:gd name="T77" fmla="*/ 30 h 284"/>
              <a:gd name="T78" fmla="*/ 94 w 186"/>
              <a:gd name="T79" fmla="*/ 28 h 284"/>
              <a:gd name="T80" fmla="*/ 72 w 186"/>
              <a:gd name="T81" fmla="*/ 36 h 284"/>
              <a:gd name="T82" fmla="*/ 54 w 186"/>
              <a:gd name="T83" fmla="*/ 58 h 284"/>
              <a:gd name="T84" fmla="*/ 42 w 186"/>
              <a:gd name="T85" fmla="*/ 94 h 284"/>
              <a:gd name="T86" fmla="*/ 38 w 186"/>
              <a:gd name="T87" fmla="*/ 142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86" h="284">
                <a:moveTo>
                  <a:pt x="186" y="138"/>
                </a:moveTo>
                <a:lnTo>
                  <a:pt x="186" y="138"/>
                </a:lnTo>
                <a:lnTo>
                  <a:pt x="186" y="172"/>
                </a:lnTo>
                <a:lnTo>
                  <a:pt x="180" y="200"/>
                </a:lnTo>
                <a:lnTo>
                  <a:pt x="172" y="226"/>
                </a:lnTo>
                <a:lnTo>
                  <a:pt x="162" y="246"/>
                </a:lnTo>
                <a:lnTo>
                  <a:pt x="156" y="254"/>
                </a:lnTo>
                <a:lnTo>
                  <a:pt x="148" y="262"/>
                </a:lnTo>
                <a:lnTo>
                  <a:pt x="140" y="268"/>
                </a:lnTo>
                <a:lnTo>
                  <a:pt x="132" y="274"/>
                </a:lnTo>
                <a:lnTo>
                  <a:pt x="122" y="278"/>
                </a:lnTo>
                <a:lnTo>
                  <a:pt x="112" y="282"/>
                </a:lnTo>
                <a:lnTo>
                  <a:pt x="102" y="282"/>
                </a:lnTo>
                <a:lnTo>
                  <a:pt x="92" y="284"/>
                </a:lnTo>
                <a:lnTo>
                  <a:pt x="92" y="284"/>
                </a:lnTo>
                <a:lnTo>
                  <a:pt x="82" y="282"/>
                </a:lnTo>
                <a:lnTo>
                  <a:pt x="72" y="282"/>
                </a:lnTo>
                <a:lnTo>
                  <a:pt x="62" y="278"/>
                </a:lnTo>
                <a:lnTo>
                  <a:pt x="54" y="274"/>
                </a:lnTo>
                <a:lnTo>
                  <a:pt x="46" y="270"/>
                </a:lnTo>
                <a:lnTo>
                  <a:pt x="38" y="262"/>
                </a:lnTo>
                <a:lnTo>
                  <a:pt x="26" y="248"/>
                </a:lnTo>
                <a:lnTo>
                  <a:pt x="16" y="228"/>
                </a:lnTo>
                <a:lnTo>
                  <a:pt x="6" y="202"/>
                </a:lnTo>
                <a:lnTo>
                  <a:pt x="2" y="174"/>
                </a:lnTo>
                <a:lnTo>
                  <a:pt x="0" y="142"/>
                </a:lnTo>
                <a:lnTo>
                  <a:pt x="0" y="142"/>
                </a:lnTo>
                <a:lnTo>
                  <a:pt x="2" y="110"/>
                </a:lnTo>
                <a:lnTo>
                  <a:pt x="8" y="82"/>
                </a:lnTo>
                <a:lnTo>
                  <a:pt x="16" y="56"/>
                </a:lnTo>
                <a:lnTo>
                  <a:pt x="26" y="36"/>
                </a:lnTo>
                <a:lnTo>
                  <a:pt x="40" y="20"/>
                </a:lnTo>
                <a:lnTo>
                  <a:pt x="48" y="14"/>
                </a:lnTo>
                <a:lnTo>
                  <a:pt x="58" y="8"/>
                </a:lnTo>
                <a:lnTo>
                  <a:pt x="66" y="4"/>
                </a:lnTo>
                <a:lnTo>
                  <a:pt x="76" y="2"/>
                </a:lnTo>
                <a:lnTo>
                  <a:pt x="86" y="0"/>
                </a:lnTo>
                <a:lnTo>
                  <a:pt x="96" y="0"/>
                </a:lnTo>
                <a:lnTo>
                  <a:pt x="96" y="0"/>
                </a:lnTo>
                <a:lnTo>
                  <a:pt x="106" y="0"/>
                </a:lnTo>
                <a:lnTo>
                  <a:pt x="116" y="2"/>
                </a:lnTo>
                <a:lnTo>
                  <a:pt x="126" y="4"/>
                </a:lnTo>
                <a:lnTo>
                  <a:pt x="134" y="10"/>
                </a:lnTo>
                <a:lnTo>
                  <a:pt x="142" y="14"/>
                </a:lnTo>
                <a:lnTo>
                  <a:pt x="150" y="20"/>
                </a:lnTo>
                <a:lnTo>
                  <a:pt x="162" y="36"/>
                </a:lnTo>
                <a:lnTo>
                  <a:pt x="174" y="56"/>
                </a:lnTo>
                <a:lnTo>
                  <a:pt x="180" y="80"/>
                </a:lnTo>
                <a:lnTo>
                  <a:pt x="186" y="108"/>
                </a:lnTo>
                <a:lnTo>
                  <a:pt x="186" y="138"/>
                </a:lnTo>
                <a:lnTo>
                  <a:pt x="186" y="138"/>
                </a:lnTo>
                <a:close/>
                <a:moveTo>
                  <a:pt x="38" y="142"/>
                </a:moveTo>
                <a:lnTo>
                  <a:pt x="38" y="142"/>
                </a:lnTo>
                <a:lnTo>
                  <a:pt x="38" y="168"/>
                </a:lnTo>
                <a:lnTo>
                  <a:pt x="42" y="190"/>
                </a:lnTo>
                <a:lnTo>
                  <a:pt x="46" y="210"/>
                </a:lnTo>
                <a:lnTo>
                  <a:pt x="52" y="226"/>
                </a:lnTo>
                <a:lnTo>
                  <a:pt x="60" y="238"/>
                </a:lnTo>
                <a:lnTo>
                  <a:pt x="70" y="248"/>
                </a:lnTo>
                <a:lnTo>
                  <a:pt x="82" y="252"/>
                </a:lnTo>
                <a:lnTo>
                  <a:pt x="94" y="254"/>
                </a:lnTo>
                <a:lnTo>
                  <a:pt x="94" y="254"/>
                </a:lnTo>
                <a:lnTo>
                  <a:pt x="106" y="252"/>
                </a:lnTo>
                <a:lnTo>
                  <a:pt x="118" y="246"/>
                </a:lnTo>
                <a:lnTo>
                  <a:pt x="128" y="238"/>
                </a:lnTo>
                <a:lnTo>
                  <a:pt x="136" y="224"/>
                </a:lnTo>
                <a:lnTo>
                  <a:pt x="142" y="208"/>
                </a:lnTo>
                <a:lnTo>
                  <a:pt x="146" y="188"/>
                </a:lnTo>
                <a:lnTo>
                  <a:pt x="148" y="166"/>
                </a:lnTo>
                <a:lnTo>
                  <a:pt x="148" y="140"/>
                </a:lnTo>
                <a:lnTo>
                  <a:pt x="148" y="140"/>
                </a:lnTo>
                <a:lnTo>
                  <a:pt x="148" y="116"/>
                </a:lnTo>
                <a:lnTo>
                  <a:pt x="146" y="94"/>
                </a:lnTo>
                <a:lnTo>
                  <a:pt x="142" y="76"/>
                </a:lnTo>
                <a:lnTo>
                  <a:pt x="136" y="58"/>
                </a:lnTo>
                <a:lnTo>
                  <a:pt x="128" y="46"/>
                </a:lnTo>
                <a:lnTo>
                  <a:pt x="118" y="36"/>
                </a:lnTo>
                <a:lnTo>
                  <a:pt x="106" y="30"/>
                </a:lnTo>
                <a:lnTo>
                  <a:pt x="94" y="28"/>
                </a:lnTo>
                <a:lnTo>
                  <a:pt x="94" y="28"/>
                </a:lnTo>
                <a:lnTo>
                  <a:pt x="82" y="30"/>
                </a:lnTo>
                <a:lnTo>
                  <a:pt x="72" y="36"/>
                </a:lnTo>
                <a:lnTo>
                  <a:pt x="62" y="44"/>
                </a:lnTo>
                <a:lnTo>
                  <a:pt x="54" y="58"/>
                </a:lnTo>
                <a:lnTo>
                  <a:pt x="46" y="74"/>
                </a:lnTo>
                <a:lnTo>
                  <a:pt x="42" y="94"/>
                </a:lnTo>
                <a:lnTo>
                  <a:pt x="38" y="116"/>
                </a:lnTo>
                <a:lnTo>
                  <a:pt x="38" y="142"/>
                </a:lnTo>
                <a:lnTo>
                  <a:pt x="38" y="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00" name="Freeform 119">
            <a:extLst>
              <a:ext uri="{FF2B5EF4-FFF2-40B4-BE49-F238E27FC236}">
                <a16:creationId xmlns:a16="http://schemas.microsoft.com/office/drawing/2014/main" id="{E37FFFC8-2F0A-4576-BCC1-6023297ED5CD}"/>
              </a:ext>
            </a:extLst>
          </p:cNvPr>
          <p:cNvSpPr>
            <a:spLocks noEditPoints="1"/>
          </p:cNvSpPr>
          <p:nvPr/>
        </p:nvSpPr>
        <p:spPr bwMode="auto">
          <a:xfrm>
            <a:off x="9335427" y="1472062"/>
            <a:ext cx="139175" cy="179241"/>
          </a:xfrm>
          <a:custGeom>
            <a:avLst/>
            <a:gdLst>
              <a:gd name="T0" fmla="*/ 128 w 200"/>
              <a:gd name="T1" fmla="*/ 274 h 274"/>
              <a:gd name="T2" fmla="*/ 128 w 200"/>
              <a:gd name="T3" fmla="*/ 200 h 274"/>
              <a:gd name="T4" fmla="*/ 0 w 200"/>
              <a:gd name="T5" fmla="*/ 200 h 274"/>
              <a:gd name="T6" fmla="*/ 0 w 200"/>
              <a:gd name="T7" fmla="*/ 176 h 274"/>
              <a:gd name="T8" fmla="*/ 122 w 200"/>
              <a:gd name="T9" fmla="*/ 0 h 274"/>
              <a:gd name="T10" fmla="*/ 162 w 200"/>
              <a:gd name="T11" fmla="*/ 0 h 274"/>
              <a:gd name="T12" fmla="*/ 162 w 200"/>
              <a:gd name="T13" fmla="*/ 170 h 274"/>
              <a:gd name="T14" fmla="*/ 200 w 200"/>
              <a:gd name="T15" fmla="*/ 170 h 274"/>
              <a:gd name="T16" fmla="*/ 200 w 200"/>
              <a:gd name="T17" fmla="*/ 200 h 274"/>
              <a:gd name="T18" fmla="*/ 162 w 200"/>
              <a:gd name="T19" fmla="*/ 200 h 274"/>
              <a:gd name="T20" fmla="*/ 162 w 200"/>
              <a:gd name="T21" fmla="*/ 274 h 274"/>
              <a:gd name="T22" fmla="*/ 128 w 200"/>
              <a:gd name="T23" fmla="*/ 274 h 274"/>
              <a:gd name="T24" fmla="*/ 128 w 200"/>
              <a:gd name="T25" fmla="*/ 170 h 274"/>
              <a:gd name="T26" fmla="*/ 128 w 200"/>
              <a:gd name="T27" fmla="*/ 80 h 274"/>
              <a:gd name="T28" fmla="*/ 128 w 200"/>
              <a:gd name="T29" fmla="*/ 80 h 274"/>
              <a:gd name="T30" fmla="*/ 128 w 200"/>
              <a:gd name="T31" fmla="*/ 36 h 274"/>
              <a:gd name="T32" fmla="*/ 128 w 200"/>
              <a:gd name="T33" fmla="*/ 36 h 274"/>
              <a:gd name="T34" fmla="*/ 128 w 200"/>
              <a:gd name="T35" fmla="*/ 36 h 274"/>
              <a:gd name="T36" fmla="*/ 104 w 200"/>
              <a:gd name="T37" fmla="*/ 76 h 274"/>
              <a:gd name="T38" fmla="*/ 38 w 200"/>
              <a:gd name="T39" fmla="*/ 170 h 274"/>
              <a:gd name="T40" fmla="*/ 38 w 200"/>
              <a:gd name="T41" fmla="*/ 170 h 274"/>
              <a:gd name="T42" fmla="*/ 128 w 200"/>
              <a:gd name="T43" fmla="*/ 17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0" h="274">
                <a:moveTo>
                  <a:pt x="128" y="274"/>
                </a:moveTo>
                <a:lnTo>
                  <a:pt x="128" y="200"/>
                </a:lnTo>
                <a:lnTo>
                  <a:pt x="0" y="200"/>
                </a:lnTo>
                <a:lnTo>
                  <a:pt x="0" y="176"/>
                </a:lnTo>
                <a:lnTo>
                  <a:pt x="122" y="0"/>
                </a:lnTo>
                <a:lnTo>
                  <a:pt x="162" y="0"/>
                </a:lnTo>
                <a:lnTo>
                  <a:pt x="162" y="170"/>
                </a:lnTo>
                <a:lnTo>
                  <a:pt x="200" y="170"/>
                </a:lnTo>
                <a:lnTo>
                  <a:pt x="200" y="200"/>
                </a:lnTo>
                <a:lnTo>
                  <a:pt x="162" y="200"/>
                </a:lnTo>
                <a:lnTo>
                  <a:pt x="162" y="274"/>
                </a:lnTo>
                <a:lnTo>
                  <a:pt x="128" y="274"/>
                </a:lnTo>
                <a:close/>
                <a:moveTo>
                  <a:pt x="128" y="170"/>
                </a:moveTo>
                <a:lnTo>
                  <a:pt x="128" y="80"/>
                </a:lnTo>
                <a:lnTo>
                  <a:pt x="128" y="80"/>
                </a:lnTo>
                <a:lnTo>
                  <a:pt x="128" y="36"/>
                </a:lnTo>
                <a:lnTo>
                  <a:pt x="128" y="36"/>
                </a:lnTo>
                <a:lnTo>
                  <a:pt x="128" y="36"/>
                </a:lnTo>
                <a:lnTo>
                  <a:pt x="104" y="76"/>
                </a:lnTo>
                <a:lnTo>
                  <a:pt x="38" y="170"/>
                </a:lnTo>
                <a:lnTo>
                  <a:pt x="38" y="170"/>
                </a:lnTo>
                <a:lnTo>
                  <a:pt x="128" y="17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01" name="Freeform 120">
            <a:extLst>
              <a:ext uri="{FF2B5EF4-FFF2-40B4-BE49-F238E27FC236}">
                <a16:creationId xmlns:a16="http://schemas.microsoft.com/office/drawing/2014/main" id="{4ECABA98-E4D7-470C-A1B9-A089485A96A4}"/>
              </a:ext>
            </a:extLst>
          </p:cNvPr>
          <p:cNvSpPr>
            <a:spLocks/>
          </p:cNvSpPr>
          <p:nvPr/>
        </p:nvSpPr>
        <p:spPr bwMode="auto">
          <a:xfrm>
            <a:off x="11442533" y="1466829"/>
            <a:ext cx="93247" cy="175316"/>
          </a:xfrm>
          <a:custGeom>
            <a:avLst/>
            <a:gdLst>
              <a:gd name="T0" fmla="*/ 94 w 134"/>
              <a:gd name="T1" fmla="*/ 134 h 268"/>
              <a:gd name="T2" fmla="*/ 0 w 134"/>
              <a:gd name="T3" fmla="*/ 228 h 268"/>
              <a:gd name="T4" fmla="*/ 0 w 134"/>
              <a:gd name="T5" fmla="*/ 268 h 268"/>
              <a:gd name="T6" fmla="*/ 134 w 134"/>
              <a:gd name="T7" fmla="*/ 134 h 268"/>
              <a:gd name="T8" fmla="*/ 0 w 134"/>
              <a:gd name="T9" fmla="*/ 0 h 268"/>
              <a:gd name="T10" fmla="*/ 0 w 134"/>
              <a:gd name="T11" fmla="*/ 40 h 268"/>
              <a:gd name="T12" fmla="*/ 94 w 134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68">
                <a:moveTo>
                  <a:pt x="94" y="134"/>
                </a:moveTo>
                <a:lnTo>
                  <a:pt x="0" y="228"/>
                </a:lnTo>
                <a:lnTo>
                  <a:pt x="0" y="268"/>
                </a:lnTo>
                <a:lnTo>
                  <a:pt x="134" y="134"/>
                </a:lnTo>
                <a:lnTo>
                  <a:pt x="0" y="0"/>
                </a:lnTo>
                <a:lnTo>
                  <a:pt x="0" y="40"/>
                </a:lnTo>
                <a:lnTo>
                  <a:pt x="94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02" name="Rectangle 121">
            <a:extLst>
              <a:ext uri="{FF2B5EF4-FFF2-40B4-BE49-F238E27FC236}">
                <a16:creationId xmlns:a16="http://schemas.microsoft.com/office/drawing/2014/main" id="{3BF13A13-7D7C-402A-BA79-5B5E6BD22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42533" y="1545329"/>
            <a:ext cx="65412" cy="18317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03" name="Rectangle 122">
            <a:extLst>
              <a:ext uri="{FF2B5EF4-FFF2-40B4-BE49-F238E27FC236}">
                <a16:creationId xmlns:a16="http://schemas.microsoft.com/office/drawing/2014/main" id="{F0284A99-E990-46C4-B621-E46D5E8D9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6244" y="1545329"/>
            <a:ext cx="65412" cy="18317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04" name="Freeform 123">
            <a:extLst>
              <a:ext uri="{FF2B5EF4-FFF2-40B4-BE49-F238E27FC236}">
                <a16:creationId xmlns:a16="http://schemas.microsoft.com/office/drawing/2014/main" id="{B8F65B03-0E9D-45A8-BE24-4CB8E06D8579}"/>
              </a:ext>
            </a:extLst>
          </p:cNvPr>
          <p:cNvSpPr>
            <a:spLocks/>
          </p:cNvSpPr>
          <p:nvPr/>
        </p:nvSpPr>
        <p:spPr bwMode="auto">
          <a:xfrm>
            <a:off x="8704966" y="1466829"/>
            <a:ext cx="93247" cy="175316"/>
          </a:xfrm>
          <a:custGeom>
            <a:avLst/>
            <a:gdLst>
              <a:gd name="T0" fmla="*/ 94 w 134"/>
              <a:gd name="T1" fmla="*/ 134 h 268"/>
              <a:gd name="T2" fmla="*/ 0 w 134"/>
              <a:gd name="T3" fmla="*/ 228 h 268"/>
              <a:gd name="T4" fmla="*/ 0 w 134"/>
              <a:gd name="T5" fmla="*/ 268 h 268"/>
              <a:gd name="T6" fmla="*/ 134 w 134"/>
              <a:gd name="T7" fmla="*/ 134 h 268"/>
              <a:gd name="T8" fmla="*/ 0 w 134"/>
              <a:gd name="T9" fmla="*/ 0 h 268"/>
              <a:gd name="T10" fmla="*/ 0 w 134"/>
              <a:gd name="T11" fmla="*/ 40 h 268"/>
              <a:gd name="T12" fmla="*/ 94 w 134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68">
                <a:moveTo>
                  <a:pt x="94" y="134"/>
                </a:moveTo>
                <a:lnTo>
                  <a:pt x="0" y="228"/>
                </a:lnTo>
                <a:lnTo>
                  <a:pt x="0" y="268"/>
                </a:lnTo>
                <a:lnTo>
                  <a:pt x="134" y="134"/>
                </a:lnTo>
                <a:lnTo>
                  <a:pt x="0" y="0"/>
                </a:lnTo>
                <a:lnTo>
                  <a:pt x="0" y="40"/>
                </a:lnTo>
                <a:lnTo>
                  <a:pt x="94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05" name="Rectangle 124">
            <a:extLst>
              <a:ext uri="{FF2B5EF4-FFF2-40B4-BE49-F238E27FC236}">
                <a16:creationId xmlns:a16="http://schemas.microsoft.com/office/drawing/2014/main" id="{EA00FFCA-0DF8-4DB9-98A3-9A1868916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4966" y="1545329"/>
            <a:ext cx="64020" cy="18317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06" name="Rectangle 125">
            <a:extLst>
              <a:ext uri="{FF2B5EF4-FFF2-40B4-BE49-F238E27FC236}">
                <a16:creationId xmlns:a16="http://schemas.microsoft.com/office/drawing/2014/main" id="{FB79D5D1-BC89-4985-92A0-F990201AB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19373" y="1545329"/>
            <a:ext cx="64716" cy="18317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07" name="Freeform 126">
            <a:extLst>
              <a:ext uri="{FF2B5EF4-FFF2-40B4-BE49-F238E27FC236}">
                <a16:creationId xmlns:a16="http://schemas.microsoft.com/office/drawing/2014/main" id="{C0F570E6-06A1-4465-8A0E-64BD63537F7B}"/>
              </a:ext>
            </a:extLst>
          </p:cNvPr>
          <p:cNvSpPr>
            <a:spLocks/>
          </p:cNvSpPr>
          <p:nvPr/>
        </p:nvSpPr>
        <p:spPr bwMode="auto">
          <a:xfrm>
            <a:off x="6032115" y="1466829"/>
            <a:ext cx="94639" cy="175316"/>
          </a:xfrm>
          <a:custGeom>
            <a:avLst/>
            <a:gdLst>
              <a:gd name="T0" fmla="*/ 96 w 136"/>
              <a:gd name="T1" fmla="*/ 134 h 268"/>
              <a:gd name="T2" fmla="*/ 0 w 136"/>
              <a:gd name="T3" fmla="*/ 228 h 268"/>
              <a:gd name="T4" fmla="*/ 0 w 136"/>
              <a:gd name="T5" fmla="*/ 268 h 268"/>
              <a:gd name="T6" fmla="*/ 136 w 136"/>
              <a:gd name="T7" fmla="*/ 134 h 268"/>
              <a:gd name="T8" fmla="*/ 0 w 136"/>
              <a:gd name="T9" fmla="*/ 0 h 268"/>
              <a:gd name="T10" fmla="*/ 0 w 136"/>
              <a:gd name="T11" fmla="*/ 40 h 268"/>
              <a:gd name="T12" fmla="*/ 96 w 136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6" h="268">
                <a:moveTo>
                  <a:pt x="96" y="134"/>
                </a:moveTo>
                <a:lnTo>
                  <a:pt x="0" y="228"/>
                </a:lnTo>
                <a:lnTo>
                  <a:pt x="0" y="268"/>
                </a:lnTo>
                <a:lnTo>
                  <a:pt x="136" y="134"/>
                </a:lnTo>
                <a:lnTo>
                  <a:pt x="0" y="0"/>
                </a:lnTo>
                <a:lnTo>
                  <a:pt x="0" y="40"/>
                </a:lnTo>
                <a:lnTo>
                  <a:pt x="96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08" name="Rectangle 127">
            <a:extLst>
              <a:ext uri="{FF2B5EF4-FFF2-40B4-BE49-F238E27FC236}">
                <a16:creationId xmlns:a16="http://schemas.microsoft.com/office/drawing/2014/main" id="{BE538F25-7870-4D88-AD3B-973740694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2115" y="1545329"/>
            <a:ext cx="65412" cy="18317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09" name="Rectangle 128">
            <a:extLst>
              <a:ext uri="{FF2B5EF4-FFF2-40B4-BE49-F238E27FC236}">
                <a16:creationId xmlns:a16="http://schemas.microsoft.com/office/drawing/2014/main" id="{571FB522-35A3-469C-9ED8-642CD7A651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7219" y="1545329"/>
            <a:ext cx="65412" cy="18317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10" name="Freeform 129">
            <a:extLst>
              <a:ext uri="{FF2B5EF4-FFF2-40B4-BE49-F238E27FC236}">
                <a16:creationId xmlns:a16="http://schemas.microsoft.com/office/drawing/2014/main" id="{4C0DAC78-7F68-4B1E-AC4B-12EB49CCA0CB}"/>
              </a:ext>
            </a:extLst>
          </p:cNvPr>
          <p:cNvSpPr>
            <a:spLocks/>
          </p:cNvSpPr>
          <p:nvPr/>
        </p:nvSpPr>
        <p:spPr bwMode="auto">
          <a:xfrm>
            <a:off x="3205476" y="1466829"/>
            <a:ext cx="93247" cy="175316"/>
          </a:xfrm>
          <a:custGeom>
            <a:avLst/>
            <a:gdLst>
              <a:gd name="T0" fmla="*/ 94 w 134"/>
              <a:gd name="T1" fmla="*/ 134 h 268"/>
              <a:gd name="T2" fmla="*/ 0 w 134"/>
              <a:gd name="T3" fmla="*/ 228 h 268"/>
              <a:gd name="T4" fmla="*/ 0 w 134"/>
              <a:gd name="T5" fmla="*/ 268 h 268"/>
              <a:gd name="T6" fmla="*/ 134 w 134"/>
              <a:gd name="T7" fmla="*/ 134 h 268"/>
              <a:gd name="T8" fmla="*/ 0 w 134"/>
              <a:gd name="T9" fmla="*/ 0 h 268"/>
              <a:gd name="T10" fmla="*/ 0 w 134"/>
              <a:gd name="T11" fmla="*/ 40 h 268"/>
              <a:gd name="T12" fmla="*/ 94 w 134"/>
              <a:gd name="T13" fmla="*/ 134 h 2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" h="268">
                <a:moveTo>
                  <a:pt x="94" y="134"/>
                </a:moveTo>
                <a:lnTo>
                  <a:pt x="0" y="228"/>
                </a:lnTo>
                <a:lnTo>
                  <a:pt x="0" y="268"/>
                </a:lnTo>
                <a:lnTo>
                  <a:pt x="134" y="134"/>
                </a:lnTo>
                <a:lnTo>
                  <a:pt x="0" y="0"/>
                </a:lnTo>
                <a:lnTo>
                  <a:pt x="0" y="40"/>
                </a:lnTo>
                <a:lnTo>
                  <a:pt x="94" y="1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11" name="Rectangle 130">
            <a:extLst>
              <a:ext uri="{FF2B5EF4-FFF2-40B4-BE49-F238E27FC236}">
                <a16:creationId xmlns:a16="http://schemas.microsoft.com/office/drawing/2014/main" id="{929A4BDC-3E22-4E9A-AD6A-F5B45F0C2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5476" y="1545329"/>
            <a:ext cx="64020" cy="18317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12" name="Rectangle 131">
            <a:extLst>
              <a:ext uri="{FF2B5EF4-FFF2-40B4-BE49-F238E27FC236}">
                <a16:creationId xmlns:a16="http://schemas.microsoft.com/office/drawing/2014/main" id="{57022FFE-1CD2-4A29-BDE6-3C7E5B8FA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188" y="1545329"/>
            <a:ext cx="65412" cy="18317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/>
          </a:p>
        </p:txBody>
      </p:sp>
      <p:sp>
        <p:nvSpPr>
          <p:cNvPr id="114" name="Freeform 11">
            <a:extLst>
              <a:ext uri="{FF2B5EF4-FFF2-40B4-BE49-F238E27FC236}">
                <a16:creationId xmlns:a16="http://schemas.microsoft.com/office/drawing/2014/main" id="{9DD63B2F-BC1E-4D07-9FFA-12C2A4DBFCC0}"/>
              </a:ext>
            </a:extLst>
          </p:cNvPr>
          <p:cNvSpPr>
            <a:spLocks/>
          </p:cNvSpPr>
          <p:nvPr/>
        </p:nvSpPr>
        <p:spPr bwMode="auto">
          <a:xfrm>
            <a:off x="3803169" y="2818222"/>
            <a:ext cx="2412000" cy="5233"/>
          </a:xfrm>
          <a:custGeom>
            <a:avLst/>
            <a:gdLst>
              <a:gd name="T0" fmla="*/ 0 w 2094"/>
              <a:gd name="T1" fmla="*/ 8 h 8"/>
              <a:gd name="T2" fmla="*/ 2094 w 2094"/>
              <a:gd name="T3" fmla="*/ 8 h 8"/>
              <a:gd name="T4" fmla="*/ 2094 w 2094"/>
              <a:gd name="T5" fmla="*/ 0 h 8"/>
              <a:gd name="T6" fmla="*/ 0 w 2094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94" h="8">
                <a:moveTo>
                  <a:pt x="0" y="8"/>
                </a:moveTo>
                <a:lnTo>
                  <a:pt x="2094" y="8"/>
                </a:lnTo>
                <a:lnTo>
                  <a:pt x="2094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 dirty="0">
              <a:solidFill>
                <a:srgbClr val="923922"/>
              </a:solidFill>
            </a:endParaRPr>
          </a:p>
        </p:txBody>
      </p:sp>
      <p:sp>
        <p:nvSpPr>
          <p:cNvPr id="115" name="Rectangle 8">
            <a:extLst>
              <a:ext uri="{FF2B5EF4-FFF2-40B4-BE49-F238E27FC236}">
                <a16:creationId xmlns:a16="http://schemas.microsoft.com/office/drawing/2014/main" id="{47CCCB58-9D54-480B-B63E-93A4EAF57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931" y="3002905"/>
            <a:ext cx="19284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맞춤형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학습증대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6" name="Rectangle 8">
            <a:extLst>
              <a:ext uri="{FF2B5EF4-FFF2-40B4-BE49-F238E27FC236}">
                <a16:creationId xmlns:a16="http://schemas.microsoft.com/office/drawing/2014/main" id="{47CCCB58-9D54-480B-B63E-93A4EAF57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6863" y="3434708"/>
            <a:ext cx="19284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학습자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중심접근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7" name="Freeform 11">
            <a:extLst>
              <a:ext uri="{FF2B5EF4-FFF2-40B4-BE49-F238E27FC236}">
                <a16:creationId xmlns:a16="http://schemas.microsoft.com/office/drawing/2014/main" id="{9DD63B2F-BC1E-4D07-9FFA-12C2A4DBFCC0}"/>
              </a:ext>
            </a:extLst>
          </p:cNvPr>
          <p:cNvSpPr>
            <a:spLocks/>
          </p:cNvSpPr>
          <p:nvPr/>
        </p:nvSpPr>
        <p:spPr bwMode="auto">
          <a:xfrm>
            <a:off x="6529436" y="2758956"/>
            <a:ext cx="2412000" cy="5233"/>
          </a:xfrm>
          <a:custGeom>
            <a:avLst/>
            <a:gdLst>
              <a:gd name="T0" fmla="*/ 0 w 2094"/>
              <a:gd name="T1" fmla="*/ 8 h 8"/>
              <a:gd name="T2" fmla="*/ 2094 w 2094"/>
              <a:gd name="T3" fmla="*/ 8 h 8"/>
              <a:gd name="T4" fmla="*/ 2094 w 2094"/>
              <a:gd name="T5" fmla="*/ 0 h 8"/>
              <a:gd name="T6" fmla="*/ 0 w 2094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94" h="8">
                <a:moveTo>
                  <a:pt x="0" y="8"/>
                </a:moveTo>
                <a:lnTo>
                  <a:pt x="2094" y="8"/>
                </a:lnTo>
                <a:lnTo>
                  <a:pt x="2094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 dirty="0">
              <a:solidFill>
                <a:srgbClr val="923922"/>
              </a:solidFill>
            </a:endParaRPr>
          </a:p>
        </p:txBody>
      </p:sp>
      <p:sp>
        <p:nvSpPr>
          <p:cNvPr id="118" name="Rectangle 8">
            <a:extLst>
              <a:ext uri="{FF2B5EF4-FFF2-40B4-BE49-F238E27FC236}">
                <a16:creationId xmlns:a16="http://schemas.microsoft.com/office/drawing/2014/main" id="{47CCCB58-9D54-480B-B63E-93A4EAF57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0742" y="2977505"/>
            <a:ext cx="201016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학습분석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및 개선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19" name="Rectangle 8">
            <a:extLst>
              <a:ext uri="{FF2B5EF4-FFF2-40B4-BE49-F238E27FC236}">
                <a16:creationId xmlns:a16="http://schemas.microsoft.com/office/drawing/2014/main" id="{47CCCB58-9D54-480B-B63E-93A4EAF57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203" y="3392382"/>
            <a:ext cx="247183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효율적</a:t>
            </a:r>
            <a:r>
              <a:rPr lang="ko-KR" altLang="en-US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학습경로 조정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0" name="Rectangle 17">
            <a:extLst>
              <a:ext uri="{FF2B5EF4-FFF2-40B4-BE49-F238E27FC236}">
                <a16:creationId xmlns:a16="http://schemas.microsoft.com/office/drawing/2014/main" id="{81138598-C958-4185-8BC7-C50B133B8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9596" y="2268823"/>
            <a:ext cx="266739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b="1">
                <a:ea typeface="에스코어 드림 6 Bold" panose="020B0703030302020204" pitchFamily="34" charset="-127"/>
              </a:rPr>
              <a:t>상호협업과 지속가능모델 </a:t>
            </a:r>
            <a:endParaRPr kumimoji="0" lang="ko-KR" altLang="ko-KR" sz="7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1" name="Freeform 11">
            <a:extLst>
              <a:ext uri="{FF2B5EF4-FFF2-40B4-BE49-F238E27FC236}">
                <a16:creationId xmlns:a16="http://schemas.microsoft.com/office/drawing/2014/main" id="{9DD63B2F-BC1E-4D07-9FFA-12C2A4DBFCC0}"/>
              </a:ext>
            </a:extLst>
          </p:cNvPr>
          <p:cNvSpPr>
            <a:spLocks/>
          </p:cNvSpPr>
          <p:nvPr/>
        </p:nvSpPr>
        <p:spPr bwMode="auto">
          <a:xfrm>
            <a:off x="9187969" y="2716623"/>
            <a:ext cx="2412000" cy="5233"/>
          </a:xfrm>
          <a:custGeom>
            <a:avLst/>
            <a:gdLst>
              <a:gd name="T0" fmla="*/ 0 w 2094"/>
              <a:gd name="T1" fmla="*/ 8 h 8"/>
              <a:gd name="T2" fmla="*/ 2094 w 2094"/>
              <a:gd name="T3" fmla="*/ 8 h 8"/>
              <a:gd name="T4" fmla="*/ 2094 w 2094"/>
              <a:gd name="T5" fmla="*/ 0 h 8"/>
              <a:gd name="T6" fmla="*/ 0 w 2094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94" h="8">
                <a:moveTo>
                  <a:pt x="0" y="8"/>
                </a:moveTo>
                <a:lnTo>
                  <a:pt x="2094" y="8"/>
                </a:lnTo>
                <a:lnTo>
                  <a:pt x="2094" y="0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700" dirty="0">
              <a:solidFill>
                <a:srgbClr val="923922"/>
              </a:solidFill>
            </a:endParaRPr>
          </a:p>
        </p:txBody>
      </p:sp>
      <p:sp>
        <p:nvSpPr>
          <p:cNvPr id="122" name="Rectangle 8">
            <a:extLst>
              <a:ext uri="{FF2B5EF4-FFF2-40B4-BE49-F238E27FC236}">
                <a16:creationId xmlns:a16="http://schemas.microsoft.com/office/drawing/2014/main" id="{47CCCB58-9D54-480B-B63E-93A4EAF57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3208" y="2985972"/>
            <a:ext cx="216886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온라인토론</a:t>
            </a: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/</a:t>
            </a:r>
            <a:r>
              <a:rPr lang="ko-KR" altLang="en-US" dirty="0" err="1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워크샵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3" name="Rectangle 8">
            <a:extLst>
              <a:ext uri="{FF2B5EF4-FFF2-40B4-BE49-F238E27FC236}">
                <a16:creationId xmlns:a16="http://schemas.microsoft.com/office/drawing/2014/main" id="{47CCCB58-9D54-480B-B63E-93A4EAF57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0136" y="3375448"/>
            <a:ext cx="2240998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 dirty="0" err="1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ㆍ</a:t>
            </a:r>
            <a:r>
              <a:rPr kumimoji="0" lang="ko-KR" altLang="en-US" b="0" i="0" u="none" strike="noStrike" cap="none" normalizeH="0" baseline="0" dirty="0" err="1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교육이라는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가치의 </a:t>
            </a:r>
            <a:endParaRPr kumimoji="0" lang="en-US" altLang="ko-KR" b="0" i="0" u="none" strike="noStrike" cap="none" normalizeH="0" baseline="0" dirty="0">
              <a:ln>
                <a:noFill/>
              </a:ln>
              <a:effectLst/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   </a:t>
            </a:r>
            <a:r>
              <a:rPr kumimoji="0" lang="ko-KR" altLang="en-US" b="0" i="0" u="none" strike="noStrike" cap="none" normalizeH="0" baseline="0" dirty="0">
                <a:ln>
                  <a:noFill/>
                </a:ln>
                <a:effectLst/>
                <a:latin typeface="에스코어 드림 3 Light" panose="020B0303030302020204" pitchFamily="34" charset="-127"/>
                <a:ea typeface="에스코어 드림 3 Light" panose="020B0303030302020204" pitchFamily="34" charset="-127"/>
              </a:rPr>
              <a:t>영속성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821265" y="4394181"/>
            <a:ext cx="10947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 err="1"/>
              <a:t>이러닝시스템</a:t>
            </a:r>
            <a:r>
              <a:rPr lang="en-US" altLang="ko-KR" sz="2800" b="1" dirty="0"/>
              <a:t>(LMS)   </a:t>
            </a:r>
            <a:r>
              <a:rPr lang="ko-KR" altLang="en-US" sz="2800" b="1" dirty="0"/>
              <a:t>구축을 통해</a:t>
            </a:r>
            <a:r>
              <a:rPr lang="en-US" altLang="ko-KR" sz="2800" b="1" dirty="0"/>
              <a:t>, </a:t>
            </a:r>
            <a:r>
              <a:rPr lang="ko-KR" altLang="en-US" sz="2800" b="1" dirty="0"/>
              <a:t>사용자와 공급자간 </a:t>
            </a:r>
            <a:r>
              <a:rPr lang="ko-KR" altLang="en-US" sz="2800" b="1" dirty="0" err="1"/>
              <a:t>플렛폼</a:t>
            </a:r>
            <a:r>
              <a:rPr lang="ko-KR" altLang="en-US" sz="2800" b="1" dirty="0"/>
              <a:t> 구축</a:t>
            </a:r>
            <a:endParaRPr lang="en-US" altLang="ko-KR" sz="2800" b="1" dirty="0"/>
          </a:p>
          <a:p>
            <a:pPr algn="ctr"/>
            <a:r>
              <a:rPr lang="ko-KR" altLang="en-US" sz="2800" b="1" dirty="0"/>
              <a:t>인공지능을 활용한 사용자 맞춤형 서비스 제공 필요성 증대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100664" y="5613399"/>
            <a:ext cx="1071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FF0000"/>
                </a:solidFill>
              </a:rPr>
              <a:t>새싹</a:t>
            </a:r>
            <a:r>
              <a:rPr lang="en-US" altLang="ko-KR" sz="2400" b="1" dirty="0">
                <a:solidFill>
                  <a:srgbClr val="FF0000"/>
                </a:solidFill>
              </a:rPr>
              <a:t>(</a:t>
            </a:r>
            <a:r>
              <a:rPr lang="en-US" altLang="ko-KR" sz="2400" b="1" dirty="0" err="1">
                <a:solidFill>
                  <a:srgbClr val="FF0000"/>
                </a:solidFill>
              </a:rPr>
              <a:t>Sesac</a:t>
            </a:r>
            <a:r>
              <a:rPr lang="en-US" altLang="ko-KR" sz="2400" b="1" dirty="0">
                <a:solidFill>
                  <a:srgbClr val="FF0000"/>
                </a:solidFill>
              </a:rPr>
              <a:t>)</a:t>
            </a:r>
            <a:r>
              <a:rPr lang="ko-KR" altLang="en-US" sz="2400" b="1" dirty="0">
                <a:solidFill>
                  <a:srgbClr val="FF0000"/>
                </a:solidFill>
              </a:rPr>
              <a:t>에서 배웠던 기술과 능력을  맘껏 펼칠 수 있는 광활한 영역</a:t>
            </a:r>
            <a:r>
              <a:rPr lang="en-US" altLang="ko-KR" sz="2400" b="1" dirty="0">
                <a:solidFill>
                  <a:srgbClr val="FF0000"/>
                </a:solidFill>
              </a:rPr>
              <a:t>….</a:t>
            </a:r>
            <a:endParaRPr lang="ko-KR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65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50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1A9841-599F-4900-BE5C-60405BA60A63}"/>
              </a:ext>
            </a:extLst>
          </p:cNvPr>
          <p:cNvSpPr txBox="1"/>
          <p:nvPr/>
        </p:nvSpPr>
        <p:spPr>
          <a:xfrm>
            <a:off x="728067" y="1469662"/>
            <a:ext cx="1050519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/>
              <a:t>AI </a:t>
            </a:r>
            <a:r>
              <a:rPr lang="ko-KR" altLang="en-US" sz="3600" dirty="0"/>
              <a:t>면접서비스 고도화 작업 </a:t>
            </a:r>
            <a:endParaRPr lang="en-US" altLang="ko-KR" sz="3600" dirty="0"/>
          </a:p>
          <a:p>
            <a:r>
              <a:rPr lang="en-US" altLang="ko-KR" sz="3600" dirty="0"/>
              <a:t>   -</a:t>
            </a:r>
            <a:r>
              <a:rPr lang="ko-KR" altLang="en-US" sz="3600" dirty="0"/>
              <a:t>고객대상확대</a:t>
            </a:r>
            <a:r>
              <a:rPr lang="en-US" altLang="ko-KR" sz="3600" dirty="0"/>
              <a:t>, </a:t>
            </a:r>
            <a:r>
              <a:rPr lang="ko-KR" altLang="en-US" sz="3600" dirty="0"/>
              <a:t>지원직렬</a:t>
            </a:r>
            <a:r>
              <a:rPr lang="en-US" altLang="ko-KR" sz="3600" dirty="0"/>
              <a:t>,</a:t>
            </a:r>
            <a:r>
              <a:rPr lang="ko-KR" altLang="en-US" sz="3600" dirty="0"/>
              <a:t>직군정보 확대</a:t>
            </a:r>
            <a:endParaRPr lang="en-US" altLang="ko-KR" sz="3600" dirty="0"/>
          </a:p>
          <a:p>
            <a:r>
              <a:rPr lang="en-US" altLang="ko-KR" sz="3600" dirty="0"/>
              <a:t>   -</a:t>
            </a:r>
            <a:r>
              <a:rPr lang="ko-KR" altLang="en-US" sz="3600" dirty="0" err="1"/>
              <a:t>테스팅기간</a:t>
            </a:r>
            <a:r>
              <a:rPr lang="ko-KR" altLang="en-US" sz="3600" dirty="0"/>
              <a:t> 동안 축적된 데이터 활용</a:t>
            </a:r>
            <a:endParaRPr lang="en-US" altLang="ko-K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altLang="ko-KR" sz="3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3600" dirty="0"/>
              <a:t>B to C  </a:t>
            </a:r>
            <a:r>
              <a:rPr lang="ko-KR" altLang="en-US" sz="3600" dirty="0"/>
              <a:t>목표로 일반화</a:t>
            </a:r>
            <a:r>
              <a:rPr lang="en-US" altLang="ko-KR" sz="3600" dirty="0"/>
              <a:t>, </a:t>
            </a:r>
            <a:r>
              <a:rPr lang="ko-KR" altLang="en-US" sz="3600" dirty="0"/>
              <a:t>정교화 작업 진행 후</a:t>
            </a:r>
            <a:r>
              <a:rPr lang="en-US" altLang="ko-KR" sz="3600" dirty="0"/>
              <a:t>,</a:t>
            </a:r>
          </a:p>
          <a:p>
            <a:r>
              <a:rPr lang="en-US" altLang="ko-KR" sz="3600" dirty="0"/>
              <a:t>   - </a:t>
            </a:r>
            <a:r>
              <a:rPr lang="ko-KR" altLang="en-US" sz="3600" dirty="0"/>
              <a:t>취업분야 </a:t>
            </a:r>
            <a:r>
              <a:rPr lang="en-US" altLang="ko-KR" sz="3600" dirty="0"/>
              <a:t>AI</a:t>
            </a:r>
            <a:r>
              <a:rPr lang="ko-KR" altLang="en-US" sz="3600" dirty="0"/>
              <a:t>면접 서비스</a:t>
            </a:r>
            <a:endParaRPr lang="en-US" altLang="ko-KR" sz="3600" dirty="0"/>
          </a:p>
          <a:p>
            <a:r>
              <a:rPr lang="en-US" altLang="ko-KR" sz="3600" dirty="0"/>
              <a:t>  - </a:t>
            </a:r>
            <a:r>
              <a:rPr lang="ko-KR" altLang="en-US" sz="3600" dirty="0"/>
              <a:t>수능분야 면접으로 확대</a:t>
            </a:r>
            <a:r>
              <a:rPr lang="en-US" altLang="ko-KR" sz="3600" dirty="0"/>
              <a:t>/</a:t>
            </a:r>
            <a:r>
              <a:rPr lang="ko-KR" altLang="en-US" sz="3600" dirty="0"/>
              <a:t>기존 교육업체와 협업</a:t>
            </a:r>
            <a:endParaRPr lang="en-US" altLang="ko-KR" sz="3600" dirty="0"/>
          </a:p>
          <a:p>
            <a:r>
              <a:rPr lang="en-US" altLang="ko-KR" sz="3600" dirty="0"/>
              <a:t>  - </a:t>
            </a:r>
            <a:r>
              <a:rPr lang="ko-KR" altLang="en-US" sz="3600" dirty="0"/>
              <a:t>기업별 맞춤형 채용서비스 제공</a:t>
            </a:r>
            <a:endParaRPr lang="en-US" altLang="ko-KR" sz="3600" dirty="0"/>
          </a:p>
          <a:p>
            <a:r>
              <a:rPr lang="en-US" altLang="ko-KR" sz="3600" dirty="0"/>
              <a:t>  </a:t>
            </a:r>
          </a:p>
          <a:p>
            <a:endParaRPr lang="en-US" altLang="ko-KR" sz="3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0A8657-B754-40F9-9092-D16BD38973C8}"/>
              </a:ext>
            </a:extLst>
          </p:cNvPr>
          <p:cNvSpPr/>
          <p:nvPr/>
        </p:nvSpPr>
        <p:spPr>
          <a:xfrm>
            <a:off x="376767" y="458931"/>
            <a:ext cx="6652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dirty="0"/>
              <a:t>AI</a:t>
            </a:r>
            <a:r>
              <a:rPr lang="ko-KR" altLang="en-US" sz="3600" dirty="0"/>
              <a:t>면접 시스템 활용계획 및 방안</a:t>
            </a:r>
            <a:endParaRPr lang="en-US" altLang="ko-KR" sz="3600" dirty="0"/>
          </a:p>
        </p:txBody>
      </p:sp>
    </p:spTree>
    <p:extLst>
      <p:ext uri="{BB962C8B-B14F-4D97-AF65-F5344CB8AC3E}">
        <p14:creationId xmlns:p14="http://schemas.microsoft.com/office/powerpoint/2010/main" val="1387313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D355B-1153-48E4-8B5A-8ACA0320E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프로젝트를 마치며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5335ECF-DCFB-4C6B-9948-2B78A4B220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51</a:t>
            </a:fld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3E3BD-6833-441F-A8BF-421C954268A4}"/>
              </a:ext>
            </a:extLst>
          </p:cNvPr>
          <p:cNvSpPr txBox="1"/>
          <p:nvPr/>
        </p:nvSpPr>
        <p:spPr>
          <a:xfrm>
            <a:off x="591670" y="1490703"/>
            <a:ext cx="109497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짧은 시간 엄청난 도전을 이행하면서 많은 장애에 직면했지만</a:t>
            </a:r>
            <a:r>
              <a:rPr lang="en-US" altLang="ko-KR" sz="2800" dirty="0"/>
              <a:t>,</a:t>
            </a:r>
          </a:p>
          <a:p>
            <a:r>
              <a:rPr lang="ko-KR" altLang="en-US" sz="2800" dirty="0"/>
              <a:t>    원점에서 재검토하는 과정에서 개발전체 프로세스에 대해    </a:t>
            </a:r>
            <a:endParaRPr lang="en-US" altLang="ko-KR" sz="2800" dirty="0"/>
          </a:p>
          <a:p>
            <a:r>
              <a:rPr lang="en-US" altLang="ko-KR" sz="2800" dirty="0"/>
              <a:t>    </a:t>
            </a:r>
            <a:r>
              <a:rPr lang="ko-KR" altLang="en-US" sz="2800" dirty="0"/>
              <a:t>이해할 수 있었음</a:t>
            </a:r>
            <a:endParaRPr lang="en-US" altLang="ko-KR" sz="2800" dirty="0"/>
          </a:p>
          <a:p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파이널 프로젝트에서</a:t>
            </a:r>
            <a:r>
              <a:rPr lang="en-US" altLang="ko-KR" sz="2800" dirty="0"/>
              <a:t>, </a:t>
            </a:r>
            <a:r>
              <a:rPr lang="ko-KR" altLang="en-US" sz="2800" dirty="0"/>
              <a:t>실제 기업프로젝트의 상황을 </a:t>
            </a:r>
            <a:r>
              <a:rPr lang="ko-KR" altLang="en-US" sz="2800" dirty="0" err="1"/>
              <a:t>간접체험했고</a:t>
            </a:r>
            <a:r>
              <a:rPr lang="en-US" altLang="ko-KR" sz="2800" dirty="0"/>
              <a:t>, </a:t>
            </a:r>
            <a:r>
              <a:rPr lang="ko-KR" altLang="en-US" sz="2800" dirty="0"/>
              <a:t>향후 서비스개발 프로젝트의 방향성에 대해 이해</a:t>
            </a: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dirty="0"/>
              <a:t>상상을 현실로</a:t>
            </a:r>
            <a:r>
              <a:rPr lang="en-US" altLang="ko-KR" sz="2800" dirty="0"/>
              <a:t>, “</a:t>
            </a:r>
            <a:r>
              <a:rPr lang="ko-KR" altLang="en-US" sz="2800" dirty="0"/>
              <a:t>안되는 것은 </a:t>
            </a:r>
            <a:r>
              <a:rPr lang="ko-KR" altLang="en-US" sz="2800" dirty="0" err="1"/>
              <a:t>되게하라</a:t>
            </a:r>
            <a:r>
              <a:rPr lang="en-US" altLang="ko-KR" sz="2800" dirty="0"/>
              <a:t>”</a:t>
            </a:r>
            <a:r>
              <a:rPr lang="ko-KR" altLang="en-US" sz="2800" dirty="0"/>
              <a:t>라는 자신감 쌓을 수 있었던 계기</a:t>
            </a:r>
          </a:p>
        </p:txBody>
      </p:sp>
    </p:spTree>
    <p:extLst>
      <p:ext uri="{BB962C8B-B14F-4D97-AF65-F5344CB8AC3E}">
        <p14:creationId xmlns:p14="http://schemas.microsoft.com/office/powerpoint/2010/main" val="2889999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내용 개체 틀 17"/>
          <p:cNvSpPr txBox="1">
            <a:spLocks/>
          </p:cNvSpPr>
          <p:nvPr/>
        </p:nvSpPr>
        <p:spPr>
          <a:xfrm>
            <a:off x="541609" y="1524708"/>
            <a:ext cx="11243359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endParaRPr lang="ko-KR" altLang="en-US" sz="8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37EF05-A421-47EA-B6BF-3F9514BBB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58072" y="6051551"/>
            <a:ext cx="3276600" cy="365125"/>
          </a:xfrm>
        </p:spPr>
        <p:txBody>
          <a:bodyPr/>
          <a:lstStyle/>
          <a:p>
            <a:fld id="{9860EDB8-5305-433F-BE41-D7A86D811DB3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4255" y="424594"/>
            <a:ext cx="75466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기존 </a:t>
            </a:r>
            <a:r>
              <a:rPr lang="en-US" altLang="ko-KR" sz="3200" b="1" dirty="0"/>
              <a:t>LMS</a:t>
            </a:r>
            <a:r>
              <a:rPr lang="ko-KR" altLang="en-US" sz="3200" b="1" dirty="0"/>
              <a:t> 시장분석</a:t>
            </a:r>
          </a:p>
        </p:txBody>
      </p:sp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DC6ECA09-6DC1-42B2-9E25-5DB653672D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6544794"/>
              </p:ext>
            </p:extLst>
          </p:nvPr>
        </p:nvGraphicFramePr>
        <p:xfrm>
          <a:off x="418848" y="787884"/>
          <a:ext cx="11523769" cy="2589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B878317B-AB32-4A2C-ADA6-706953D9C05F}"/>
              </a:ext>
            </a:extLst>
          </p:cNvPr>
          <p:cNvSpPr/>
          <p:nvPr/>
        </p:nvSpPr>
        <p:spPr>
          <a:xfrm>
            <a:off x="393178" y="3089452"/>
            <a:ext cx="2853775" cy="3139321"/>
          </a:xfrm>
          <a:prstGeom prst="rect">
            <a:avLst/>
          </a:prstGeom>
          <a:solidFill>
            <a:schemeClr val="bg2">
              <a:lumMod val="75000"/>
              <a:alpha val="29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 전통적인 </a:t>
            </a:r>
            <a:r>
              <a:rPr lang="ko-KR" altLang="en-US" dirty="0" err="1"/>
              <a:t>LMS는</a:t>
            </a:r>
            <a:r>
              <a:rPr lang="ko-KR" altLang="en-US" dirty="0"/>
              <a:t> 모든 학습자에 동일한 콘텐츠와 학습 경로제공.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개별 학습자의 필요, 선호, 학습 속도 및 스타일 고려부족 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학습자 성향을 고려하지 않기때문에</a:t>
            </a:r>
            <a:r>
              <a:rPr lang="en-US" altLang="ko-KR" dirty="0"/>
              <a:t>, </a:t>
            </a:r>
            <a:r>
              <a:rPr lang="ko-KR" altLang="en-US" dirty="0"/>
              <a:t> 학습 효율성 저하가능성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DF5B6B3-A1F8-4E19-A1DD-71A6ED4F1A1D}"/>
              </a:ext>
            </a:extLst>
          </p:cNvPr>
          <p:cNvSpPr/>
          <p:nvPr/>
        </p:nvSpPr>
        <p:spPr>
          <a:xfrm>
            <a:off x="3381531" y="3089451"/>
            <a:ext cx="2700616" cy="3139321"/>
          </a:xfrm>
          <a:prstGeom prst="rect">
            <a:avLst/>
          </a:prstGeom>
          <a:solidFill>
            <a:schemeClr val="bg2">
              <a:lumMod val="75000"/>
              <a:alpha val="29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정적이고 </a:t>
            </a:r>
            <a:r>
              <a:rPr lang="ko-KR" altLang="en-US" dirty="0" err="1"/>
              <a:t>일방향적인</a:t>
            </a:r>
            <a:r>
              <a:rPr lang="ko-KR" altLang="en-US" dirty="0"/>
              <a:t> 학습 경험을 제공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학습자의 참여를 유도하고</a:t>
            </a:r>
            <a:r>
              <a:rPr lang="en-US" altLang="ko-KR" dirty="0"/>
              <a:t>, </a:t>
            </a:r>
            <a:r>
              <a:rPr lang="ko-KR" altLang="en-US" dirty="0"/>
              <a:t>피드백을 제공하며</a:t>
            </a:r>
            <a:r>
              <a:rPr lang="en-US" altLang="ko-KR" dirty="0"/>
              <a:t>, </a:t>
            </a:r>
            <a:r>
              <a:rPr lang="ko-KR" altLang="en-US" dirty="0"/>
              <a:t>동료 학습자나 교사와의 상호작용을 촉진하는 데 한계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833B88-E269-4F08-B609-C1AD891E19E8}"/>
              </a:ext>
            </a:extLst>
          </p:cNvPr>
          <p:cNvSpPr/>
          <p:nvPr/>
        </p:nvSpPr>
        <p:spPr>
          <a:xfrm>
            <a:off x="6290474" y="3089339"/>
            <a:ext cx="2700616" cy="3139321"/>
          </a:xfrm>
          <a:prstGeom prst="rect">
            <a:avLst/>
          </a:prstGeom>
          <a:solidFill>
            <a:schemeClr val="bg2">
              <a:lumMod val="75000"/>
              <a:alpha val="29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수집된 데이터를 효과적으로 활용하지 못함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학습자의 진행 상황</a:t>
            </a:r>
            <a:r>
              <a:rPr lang="en-US" altLang="ko-KR" dirty="0"/>
              <a:t>, </a:t>
            </a:r>
            <a:r>
              <a:rPr lang="ko-KR" altLang="en-US" dirty="0"/>
              <a:t>성과</a:t>
            </a:r>
            <a:r>
              <a:rPr lang="en-US" altLang="ko-KR" dirty="0"/>
              <a:t>, </a:t>
            </a:r>
            <a:r>
              <a:rPr lang="ko-KR" altLang="en-US" dirty="0"/>
              <a:t>피드백 등의 데이터는 학습 경험을 개선하고 </a:t>
            </a:r>
            <a:r>
              <a:rPr lang="ko-KR" altLang="en-US" dirty="0" err="1"/>
              <a:t>개인화하는</a:t>
            </a:r>
            <a:r>
              <a:rPr lang="ko-KR" altLang="en-US" dirty="0"/>
              <a:t> 데 한계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8E930E2-8EA0-41E0-BEAF-445C83A97D92}"/>
              </a:ext>
            </a:extLst>
          </p:cNvPr>
          <p:cNvSpPr/>
          <p:nvPr/>
        </p:nvSpPr>
        <p:spPr>
          <a:xfrm>
            <a:off x="9123377" y="3089339"/>
            <a:ext cx="2700616" cy="3139321"/>
          </a:xfrm>
          <a:prstGeom prst="rect">
            <a:avLst/>
          </a:prstGeom>
          <a:solidFill>
            <a:schemeClr val="bg2">
              <a:lumMod val="75000"/>
              <a:alpha val="29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기술과 교육 요구 사항이 빠르게 변화함에 따라</a:t>
            </a:r>
            <a:r>
              <a:rPr lang="en-US" altLang="ko-KR" dirty="0"/>
              <a:t>, </a:t>
            </a:r>
            <a:r>
              <a:rPr lang="ko-KR" altLang="en-US" dirty="0"/>
              <a:t>많은 </a:t>
            </a:r>
            <a:r>
              <a:rPr lang="en-US" altLang="ko-KR" dirty="0"/>
              <a:t>LMS</a:t>
            </a:r>
            <a:r>
              <a:rPr lang="ko-KR" altLang="en-US" dirty="0"/>
              <a:t>는 이러한 변화에 신속대응 어려움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신속적응</a:t>
            </a:r>
            <a:r>
              <a:rPr lang="en-US" altLang="ko-KR" dirty="0"/>
              <a:t>,</a:t>
            </a:r>
            <a:r>
              <a:rPr lang="ko-KR" altLang="en-US" dirty="0"/>
              <a:t> 새로운 기능을 통합하는 데 어려움</a:t>
            </a:r>
            <a:r>
              <a:rPr lang="en-US" altLang="ko-KR" dirty="0"/>
              <a:t>. </a:t>
            </a:r>
            <a:r>
              <a:rPr lang="ko-KR" altLang="en-US" dirty="0"/>
              <a:t>새로운 교육 트렌드나 기술</a:t>
            </a:r>
            <a:r>
              <a:rPr lang="en-US" altLang="ko-KR" dirty="0"/>
              <a:t>, </a:t>
            </a:r>
            <a:r>
              <a:rPr lang="ko-KR" altLang="en-US" dirty="0"/>
              <a:t>학습 방법론을 수용하는 데 제한적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내용 개체 틀 17"/>
          <p:cNvSpPr txBox="1">
            <a:spLocks/>
          </p:cNvSpPr>
          <p:nvPr/>
        </p:nvSpPr>
        <p:spPr>
          <a:xfrm>
            <a:off x="541609" y="1524708"/>
            <a:ext cx="11243359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337EF05-A421-47EA-B6BF-3F9514BBB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1609" y="410903"/>
            <a:ext cx="10472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고객에게 제대로 된 학습경험을 제공할 수 없을까</a:t>
            </a:r>
            <a:r>
              <a:rPr lang="en-US" altLang="ko-KR" sz="3200" b="1" dirty="0"/>
              <a:t>?</a:t>
            </a:r>
            <a:endParaRPr lang="ko-KR" alt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3600467" y="2049465"/>
            <a:ext cx="78471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  <a:cs typeface="Arial Unicode MS" pitchFamily="50" charset="-127"/>
              </a:rPr>
              <a:t>핵심고객 선정</a:t>
            </a:r>
            <a:r>
              <a:rPr lang="en-US" altLang="ko-KR" sz="3200" dirty="0">
                <a:latin typeface="+mj-ea"/>
                <a:ea typeface="+mj-ea"/>
                <a:cs typeface="Arial Unicode MS" pitchFamily="50" charset="-127"/>
              </a:rPr>
              <a:t>: </a:t>
            </a:r>
          </a:p>
          <a:p>
            <a:r>
              <a:rPr lang="ko-KR" altLang="en-US" sz="3200" dirty="0">
                <a:latin typeface="+mj-ea"/>
                <a:ea typeface="+mj-ea"/>
                <a:cs typeface="Arial Unicode MS" pitchFamily="50" charset="-127"/>
              </a:rPr>
              <a:t>코트라를 준비하는 취업준비생</a:t>
            </a:r>
          </a:p>
        </p:txBody>
      </p:sp>
      <p:sp>
        <p:nvSpPr>
          <p:cNvPr id="2052" name="AutoShape 4" descr="대한무역투자진흥공사 - 위키백과, 우리 모두의 백과사전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054" name="AutoShape 6" descr="대한무역투자진흥공사 - 위키백과, 우리 모두의 백과사전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41609" y="1329115"/>
            <a:ext cx="110296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/>
              <a:t>고객들에게 </a:t>
            </a:r>
            <a:r>
              <a:rPr lang="ko-KR" altLang="en-US" sz="3200" b="1" dirty="0" err="1"/>
              <a:t>맞춤화된</a:t>
            </a:r>
            <a:r>
              <a:rPr lang="ko-KR" altLang="en-US" sz="3200" b="1" dirty="0"/>
              <a:t> </a:t>
            </a:r>
            <a:r>
              <a:rPr lang="ko-KR" altLang="en-US" sz="3200" b="1" dirty="0" err="1"/>
              <a:t>이러닝시스템</a:t>
            </a:r>
            <a:r>
              <a:rPr lang="ko-KR" altLang="en-US" sz="3200" b="1" dirty="0"/>
              <a:t> 구축하자는 논의시작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D2721E-3B3D-4F4A-96FE-E2E650A2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04" y="1964083"/>
            <a:ext cx="2307214" cy="1247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8A8A13-6B78-4B62-A94F-7842A5E30520}"/>
              </a:ext>
            </a:extLst>
          </p:cNvPr>
          <p:cNvSpPr txBox="1"/>
          <p:nvPr/>
        </p:nvSpPr>
        <p:spPr>
          <a:xfrm>
            <a:off x="739504" y="3484010"/>
            <a:ext cx="110454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>
                <a:latin typeface="+mj-ea"/>
                <a:ea typeface="+mj-ea"/>
                <a:cs typeface="Arial Unicode MS" pitchFamily="50" charset="-127"/>
              </a:rPr>
              <a:t>이러닝시스템</a:t>
            </a:r>
            <a:r>
              <a:rPr lang="ko-KR" altLang="en-US" sz="3200" dirty="0">
                <a:latin typeface="+mj-ea"/>
                <a:ea typeface="+mj-ea"/>
                <a:cs typeface="Arial Unicode MS" pitchFamily="50" charset="-127"/>
              </a:rPr>
              <a:t> 구축은 장기적인 플랜</a:t>
            </a:r>
            <a:r>
              <a:rPr lang="en-US" altLang="ko-KR" sz="3200" dirty="0">
                <a:latin typeface="+mj-ea"/>
                <a:ea typeface="+mj-ea"/>
                <a:cs typeface="Arial Unicode MS" pitchFamily="50" charset="-127"/>
              </a:rPr>
              <a:t>(</a:t>
            </a:r>
            <a:r>
              <a:rPr lang="en-US" altLang="ko-KR" sz="3200" dirty="0" err="1">
                <a:latin typeface="+mj-ea"/>
                <a:ea typeface="+mj-ea"/>
                <a:cs typeface="Arial Unicode MS" pitchFamily="50" charset="-127"/>
              </a:rPr>
              <a:t>longrun</a:t>
            </a:r>
            <a:r>
              <a:rPr lang="en-US" altLang="ko-KR" sz="3200" dirty="0">
                <a:latin typeface="+mj-ea"/>
                <a:ea typeface="+mj-ea"/>
                <a:cs typeface="Arial Unicode MS" pitchFamily="50" charset="-127"/>
              </a:rPr>
              <a:t> plan)</a:t>
            </a:r>
            <a:r>
              <a:rPr lang="ko-KR" altLang="en-US" sz="3200" dirty="0">
                <a:latin typeface="+mj-ea"/>
                <a:ea typeface="+mj-ea"/>
                <a:cs typeface="Arial Unicode MS" pitchFamily="50" charset="-127"/>
              </a:rPr>
              <a:t>으로 설정</a:t>
            </a:r>
            <a:endParaRPr lang="en-US" altLang="ko-KR" sz="3200" dirty="0">
              <a:latin typeface="+mj-ea"/>
              <a:ea typeface="+mj-ea"/>
              <a:cs typeface="Arial Unicode MS" pitchFamily="50" charset="-127"/>
            </a:endParaRPr>
          </a:p>
          <a:p>
            <a:endParaRPr lang="en-US" altLang="ko-KR" sz="3200" dirty="0">
              <a:latin typeface="+mj-ea"/>
              <a:ea typeface="+mj-ea"/>
              <a:cs typeface="Arial Unicode MS" pitchFamily="50" charset="-127"/>
            </a:endParaRPr>
          </a:p>
          <a:p>
            <a:r>
              <a:rPr lang="en-US" altLang="ko-KR" sz="3200" dirty="0">
                <a:latin typeface="+mj-ea"/>
                <a:ea typeface="+mj-ea"/>
                <a:cs typeface="Arial Unicode MS" pitchFamily="50" charset="-127"/>
              </a:rPr>
              <a:t>-</a:t>
            </a:r>
            <a:r>
              <a:rPr lang="ko-KR" altLang="en-US" sz="3200" dirty="0">
                <a:latin typeface="+mj-ea"/>
                <a:ea typeface="+mj-ea"/>
                <a:cs typeface="Arial Unicode MS" pitchFamily="50" charset="-127"/>
              </a:rPr>
              <a:t>우선적</a:t>
            </a:r>
            <a:r>
              <a:rPr lang="en-US" altLang="ko-KR" sz="3200" dirty="0">
                <a:latin typeface="+mj-ea"/>
                <a:ea typeface="+mj-ea"/>
                <a:cs typeface="Arial Unicode MS" pitchFamily="50" charset="-127"/>
              </a:rPr>
              <a:t>,</a:t>
            </a:r>
            <a:r>
              <a:rPr lang="ko-KR" altLang="en-US" sz="3200" dirty="0">
                <a:latin typeface="+mj-ea"/>
                <a:ea typeface="+mj-ea"/>
                <a:cs typeface="Arial Unicode MS" pitchFamily="50" charset="-127"/>
              </a:rPr>
              <a:t> </a:t>
            </a:r>
            <a:r>
              <a:rPr lang="ko-KR" altLang="en-US" sz="3200" dirty="0" err="1">
                <a:latin typeface="+mj-ea"/>
                <a:ea typeface="+mj-ea"/>
                <a:cs typeface="Arial Unicode MS" pitchFamily="50" charset="-127"/>
              </a:rPr>
              <a:t>이러닝시스템의</a:t>
            </a:r>
            <a:r>
              <a:rPr lang="ko-KR" altLang="en-US" sz="3200" dirty="0">
                <a:latin typeface="+mj-ea"/>
                <a:ea typeface="+mj-ea"/>
                <a:cs typeface="Arial Unicode MS" pitchFamily="50" charset="-127"/>
              </a:rPr>
              <a:t> 기본골격 구축 목표로 프로젝트 진행하고</a:t>
            </a:r>
            <a:r>
              <a:rPr lang="en-US" altLang="ko-KR" sz="3200" dirty="0">
                <a:latin typeface="+mj-ea"/>
                <a:ea typeface="+mj-ea"/>
                <a:cs typeface="Arial Unicode MS" pitchFamily="50" charset="-127"/>
              </a:rPr>
              <a:t>, AI</a:t>
            </a:r>
            <a:r>
              <a:rPr lang="ko-KR" altLang="en-US" sz="3200" dirty="0">
                <a:latin typeface="+mj-ea"/>
                <a:ea typeface="+mj-ea"/>
                <a:cs typeface="Arial Unicode MS" pitchFamily="50" charset="-127"/>
              </a:rPr>
              <a:t>면접시스템을 </a:t>
            </a:r>
            <a:r>
              <a:rPr lang="ko-KR" altLang="en-US" sz="3200" dirty="0" err="1">
                <a:latin typeface="+mj-ea"/>
                <a:ea typeface="+mj-ea"/>
                <a:cs typeface="Arial Unicode MS" pitchFamily="50" charset="-127"/>
              </a:rPr>
              <a:t>도입함으써</a:t>
            </a:r>
            <a:r>
              <a:rPr lang="en-US" altLang="ko-KR" sz="3200" dirty="0">
                <a:latin typeface="+mj-ea"/>
                <a:ea typeface="+mj-ea"/>
                <a:cs typeface="Arial Unicode MS" pitchFamily="50" charset="-127"/>
              </a:rPr>
              <a:t>, </a:t>
            </a:r>
            <a:r>
              <a:rPr lang="ko-KR" altLang="en-US" sz="3200" dirty="0">
                <a:latin typeface="+mj-ea"/>
                <a:ea typeface="+mj-ea"/>
                <a:cs typeface="Arial Unicode MS" pitchFamily="50" charset="-127"/>
              </a:rPr>
              <a:t>코트라 입사시 면접에 대한 학습경험 강화에 기여</a:t>
            </a:r>
            <a:r>
              <a:rPr lang="en-US" altLang="ko-KR" sz="3200" dirty="0">
                <a:latin typeface="+mj-ea"/>
                <a:ea typeface="+mj-ea"/>
                <a:cs typeface="Arial Unicode MS" pitchFamily="50" charset="-127"/>
              </a:rPr>
              <a:t>, </a:t>
            </a:r>
            <a:r>
              <a:rPr lang="ko-KR" altLang="en-US" sz="3200" dirty="0">
                <a:latin typeface="+mj-ea"/>
                <a:ea typeface="+mj-ea"/>
                <a:cs typeface="Arial Unicode MS" pitchFamily="50" charset="-127"/>
              </a:rPr>
              <a:t>고객데이터 베이스 구축목표로 프로젝트 진행하게 됨</a:t>
            </a:r>
            <a:r>
              <a:rPr lang="en-US" altLang="ko-KR" sz="3200" dirty="0">
                <a:latin typeface="+mj-ea"/>
                <a:ea typeface="+mj-ea"/>
                <a:cs typeface="Arial Unicode MS" pitchFamily="50" charset="-127"/>
              </a:rPr>
              <a:t> </a:t>
            </a:r>
            <a:endParaRPr lang="ko-KR" altLang="en-US" sz="3200" dirty="0">
              <a:latin typeface="+mj-ea"/>
              <a:ea typeface="+mj-ea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086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32718-615D-445E-861C-ADF040C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0" y="1549400"/>
            <a:ext cx="5901267" cy="1168400"/>
          </a:xfrm>
        </p:spPr>
        <p:txBody>
          <a:bodyPr/>
          <a:lstStyle/>
          <a:p>
            <a:pPr marL="514350" indent="-514350">
              <a:spcAft>
                <a:spcPts val="600"/>
              </a:spcAft>
              <a:defRPr/>
            </a:pPr>
            <a: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II. </a:t>
            </a: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프로젝트 세부목표  </a:t>
            </a:r>
            <a:br>
              <a:rPr lang="en-US" altLang="ko-KR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</a:br>
            <a:r>
              <a:rPr lang="ko-KR" altLang="en-US" sz="4000" b="1" dirty="0">
                <a:solidFill>
                  <a:prstClr val="black">
                    <a:lumMod val="75000"/>
                    <a:lumOff val="25000"/>
                  </a:prstClr>
                </a:solidFill>
                <a:cs typeface="Segoe UI" panose="020B0502040204020203" pitchFamily="34" charset="0"/>
              </a:rPr>
              <a:t>재정의</a:t>
            </a:r>
            <a:endParaRPr lang="en-US" altLang="ko-KR" sz="4000" b="1" dirty="0">
              <a:solidFill>
                <a:prstClr val="black">
                  <a:lumMod val="75000"/>
                  <a:lumOff val="25000"/>
                </a:prstClr>
              </a:solidFill>
              <a:cs typeface="Segoe UI" panose="020B0502040204020203" pitchFamily="34" charset="0"/>
            </a:endParaRPr>
          </a:p>
        </p:txBody>
      </p:sp>
      <p:pic>
        <p:nvPicPr>
          <p:cNvPr id="6" name="Picture Placeholder 5" descr="A view of a bridge from below">
            <a:extLst>
              <a:ext uri="{FF2B5EF4-FFF2-40B4-BE49-F238E27FC236}">
                <a16:creationId xmlns:a16="http://schemas.microsoft.com/office/drawing/2014/main" id="{610B39E1-AAA7-4199-8B7C-D12DD364E6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" r="214"/>
          <a:stretch/>
        </p:blipFill>
        <p:spPr>
          <a:xfrm>
            <a:off x="0" y="3188"/>
            <a:ext cx="4966447" cy="6876075"/>
          </a:xfrm>
        </p:spPr>
      </p:pic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B7DBC9F7-37C7-4A2D-ACBC-EBDA3588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9C547C-C2F1-493E-9B64-E089F9DBC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070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860EDB8-5305-433F-BE41-D7A86D811DB3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01132" y="397933"/>
            <a:ext cx="8519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/>
              <a:t>1.</a:t>
            </a:r>
            <a:r>
              <a:rPr lang="ko-KR" altLang="en-US" sz="3600" b="1" dirty="0" err="1"/>
              <a:t>이러닝시스템</a:t>
            </a:r>
            <a:r>
              <a:rPr lang="en-US" altLang="ko-KR" sz="3600" b="1" dirty="0"/>
              <a:t>( LMS) </a:t>
            </a:r>
            <a:r>
              <a:rPr lang="ko-KR" altLang="en-US" sz="3600" b="1" dirty="0"/>
              <a:t>구축목표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133" y="1450262"/>
            <a:ext cx="1123526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rgbClr val="FF0000"/>
                </a:solidFill>
              </a:rPr>
              <a:t>장고와 </a:t>
            </a:r>
            <a:r>
              <a:rPr lang="ko-KR" altLang="en-US" sz="3600" b="1" dirty="0" err="1">
                <a:solidFill>
                  <a:srgbClr val="FF0000"/>
                </a:solidFill>
              </a:rPr>
              <a:t>파이썬</a:t>
            </a:r>
            <a:r>
              <a:rPr lang="ko-KR" altLang="en-US" sz="3600" b="1" dirty="0">
                <a:solidFill>
                  <a:srgbClr val="FF0000"/>
                </a:solidFill>
              </a:rPr>
              <a:t> 활용해 직접 </a:t>
            </a:r>
            <a:r>
              <a:rPr lang="ko-KR" altLang="en-US" sz="3600" b="1" dirty="0" err="1">
                <a:solidFill>
                  <a:srgbClr val="FF0000"/>
                </a:solidFill>
              </a:rPr>
              <a:t>이러닝시스템</a:t>
            </a:r>
            <a:r>
              <a:rPr lang="ko-KR" altLang="en-US" sz="3600" b="1" dirty="0">
                <a:solidFill>
                  <a:srgbClr val="FF0000"/>
                </a:solidFill>
              </a:rPr>
              <a:t> 구축하기</a:t>
            </a:r>
            <a:endParaRPr lang="en-US" altLang="ko-KR" sz="3600" b="1" dirty="0">
              <a:solidFill>
                <a:srgbClr val="FF0000"/>
              </a:solidFill>
            </a:endParaRPr>
          </a:p>
          <a:p>
            <a:r>
              <a:rPr lang="en-US" altLang="ko-KR" sz="3600" b="1" dirty="0"/>
              <a:t>“</a:t>
            </a:r>
            <a:r>
              <a:rPr lang="ko-KR" altLang="en-US" sz="3600" b="1" dirty="0" err="1"/>
              <a:t>오픈소스</a:t>
            </a:r>
            <a:r>
              <a:rPr lang="en-US" altLang="ko-KR" sz="3600" b="1" dirty="0"/>
              <a:t>”</a:t>
            </a:r>
            <a:r>
              <a:rPr lang="ko-KR" altLang="en-US" sz="3600" b="1" dirty="0"/>
              <a:t> 활용</a:t>
            </a:r>
            <a:r>
              <a:rPr lang="en-US" altLang="ko-KR" sz="3600" b="1" dirty="0"/>
              <a:t>X</a:t>
            </a:r>
          </a:p>
          <a:p>
            <a:r>
              <a:rPr lang="ko-KR" altLang="en-US" sz="3600" dirty="0"/>
              <a:t>직접 맞춤형 </a:t>
            </a:r>
            <a:r>
              <a:rPr lang="en-US" altLang="ko-KR" sz="3600" dirty="0"/>
              <a:t>LMS</a:t>
            </a:r>
            <a:r>
              <a:rPr lang="ko-KR" altLang="en-US" sz="3600" dirty="0"/>
              <a:t>웹페이지 제작목표</a:t>
            </a:r>
            <a:endParaRPr lang="en-US" altLang="ko-KR" sz="3600" dirty="0"/>
          </a:p>
          <a:p>
            <a:r>
              <a:rPr lang="ko-KR" altLang="en-US" sz="3600" dirty="0"/>
              <a:t>최소기능 갖춘 심플한 형태의 </a:t>
            </a:r>
            <a:r>
              <a:rPr lang="en-US" altLang="ko-KR" sz="3600" dirty="0"/>
              <a:t>LMS</a:t>
            </a:r>
            <a:r>
              <a:rPr lang="ko-KR" altLang="en-US" sz="3600" dirty="0"/>
              <a:t>웹페이지 구축목표</a:t>
            </a:r>
            <a:endParaRPr lang="en-US" altLang="ko-KR" sz="3600" dirty="0"/>
          </a:p>
          <a:p>
            <a:endParaRPr lang="en-US" altLang="ko-KR" sz="3600" dirty="0"/>
          </a:p>
          <a:p>
            <a:pPr>
              <a:buFontTx/>
              <a:buChar char="-"/>
            </a:pPr>
            <a:r>
              <a:rPr lang="en-US" altLang="ko-KR" sz="3600" dirty="0"/>
              <a:t> </a:t>
            </a:r>
            <a:r>
              <a:rPr lang="ko-KR" altLang="en-US" sz="3600" dirty="0"/>
              <a:t>클라이언트 페이지</a:t>
            </a:r>
            <a:endParaRPr lang="en-US" altLang="ko-KR" sz="3600" dirty="0"/>
          </a:p>
          <a:p>
            <a:pPr>
              <a:buFontTx/>
              <a:buChar char="-"/>
            </a:pPr>
            <a:r>
              <a:rPr lang="ko-KR" altLang="en-US" sz="3600" dirty="0"/>
              <a:t> 관리자페이지</a:t>
            </a:r>
            <a:endParaRPr lang="en-US" altLang="ko-KR" sz="3600" dirty="0"/>
          </a:p>
          <a:p>
            <a:pPr>
              <a:buFontTx/>
              <a:buChar char="-"/>
            </a:pPr>
            <a:r>
              <a:rPr lang="ko-KR" altLang="en-US" sz="3600" dirty="0"/>
              <a:t> 데이터베이스</a:t>
            </a:r>
            <a:r>
              <a:rPr lang="en-US" altLang="ko-KR" sz="3600" dirty="0"/>
              <a:t>(DB)</a:t>
            </a:r>
            <a:r>
              <a:rPr lang="ko-KR" altLang="en-US" sz="3600" dirty="0"/>
              <a:t> 시스템</a:t>
            </a:r>
            <a:endParaRPr lang="en-US" altLang="ko-KR" sz="3600" dirty="0"/>
          </a:p>
          <a:p>
            <a:pPr>
              <a:buFontTx/>
              <a:buChar char="-"/>
            </a:pPr>
            <a:r>
              <a:rPr lang="ko-KR" altLang="en-US" sz="3600" dirty="0"/>
              <a:t> 향후 확장가능성 고려한 설계목표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715147_TF10001108.potx" id="{3F4D466F-2E95-485C-97A8-7A840C6B88CE}" vid="{A086733F-FFD1-4E69-9A0E-40414DC78DC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8a52e8c320b9a064ae3583ae3861c9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8020cb39231a0945110f9cd888b521a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7FC771-7DFE-49DA-B577-71181BFBCB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0072C5-DDE0-4258-BA7A-4D4B80DFA632}">
  <ds:schemaRefs>
    <ds:schemaRef ds:uri="http://schemas.microsoft.com/office/2006/metadata/properties"/>
    <ds:schemaRef ds:uri="http://purl.org/dc/dcmitype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EE8C63A-4744-4DE4-BB49-0FF0B5375C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시작</Template>
  <TotalTime>0</TotalTime>
  <Words>2229</Words>
  <Application>Microsoft Office PowerPoint</Application>
  <PresentationFormat>와이드스크린</PresentationFormat>
  <Paragraphs>482</Paragraphs>
  <Slides>51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64" baseType="lpstr">
      <vt:lpstr>Arial Unicode MS</vt:lpstr>
      <vt:lpstr>Fira Sans Extra Condensed</vt:lpstr>
      <vt:lpstr>Fira Sans Extra Condensed Black</vt:lpstr>
      <vt:lpstr>맑은 고딕</vt:lpstr>
      <vt:lpstr>에스코어 드림 3 Light</vt:lpstr>
      <vt:lpstr>에스코어 드림 6 Bold</vt:lpstr>
      <vt:lpstr>휴먼모음T</vt:lpstr>
      <vt:lpstr>Arial</vt:lpstr>
      <vt:lpstr>Dubai Medium</vt:lpstr>
      <vt:lpstr>Segoe UI</vt:lpstr>
      <vt:lpstr>Segoe UI Light</vt:lpstr>
      <vt:lpstr>Wingdings</vt:lpstr>
      <vt:lpstr>WelcomeDoc</vt:lpstr>
      <vt:lpstr> AI면접 서비스를 탑재한 E-Learning System </vt:lpstr>
      <vt:lpstr>목차(초안)</vt:lpstr>
      <vt:lpstr>I.파이널 프로젝트 수행배경</vt:lpstr>
      <vt:lpstr>PowerPoint 프레젠테이션</vt:lpstr>
      <vt:lpstr>PowerPoint 프레젠테이션</vt:lpstr>
      <vt:lpstr>PowerPoint 프레젠테이션</vt:lpstr>
      <vt:lpstr>PowerPoint 프레젠테이션</vt:lpstr>
      <vt:lpstr>II. 프로젝트 세부목표   재정의</vt:lpstr>
      <vt:lpstr>PowerPoint 프레젠테이션</vt:lpstr>
      <vt:lpstr>PowerPoint 프레젠테이션</vt:lpstr>
      <vt:lpstr>PowerPoint 프레젠테이션</vt:lpstr>
      <vt:lpstr> 경쟁사 분석: 마이다스 아이티-AI면접(벤치마크사)</vt:lpstr>
      <vt:lpstr>PowerPoint 프레젠테이션</vt:lpstr>
      <vt:lpstr>경쟁사 분석: 마이다스 아이티-AI면접(벤치마크사)</vt:lpstr>
      <vt:lpstr>PowerPoint 프레젠테이션</vt:lpstr>
      <vt:lpstr>PowerPoint 프레젠테이션</vt:lpstr>
      <vt:lpstr>III. 프로젝트 개발스케줄</vt:lpstr>
      <vt:lpstr>프로젝트 개발일정 (2023년12/11~ 2024년1월8일,  총27일 )</vt:lpstr>
      <vt:lpstr>IV. 파이널 프로젝트    수행결과 보고  1. E-Learning System  2. AI면접 시스템</vt:lpstr>
      <vt:lpstr>1. 이러닝시스템    (e-Learning Sytem) 구축보고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AI면접 시스템 구축보고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V. AI면접 평가결과표</vt:lpstr>
      <vt:lpstr>PowerPoint 프레젠테이션</vt:lpstr>
      <vt:lpstr>AI면접 평가결과표(2)</vt:lpstr>
      <vt:lpstr>PowerPoint 프레젠테이션</vt:lpstr>
      <vt:lpstr>PowerPoint 프레젠테이션</vt:lpstr>
      <vt:lpstr>V  프로젝트 마무리하며..</vt:lpstr>
      <vt:lpstr>PowerPoint 프레젠테이션</vt:lpstr>
      <vt:lpstr>PowerPoint 프레젠테이션</vt:lpstr>
      <vt:lpstr>프로젝트를 마치며..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2023-10-10T00:46:53Z</dcterms:created>
  <dcterms:modified xsi:type="dcterms:W3CDTF">2024-01-06T05:37:41Z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